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68" r:id="rId4"/>
    <p:sldId id="257" r:id="rId5"/>
    <p:sldId id="258" r:id="rId6"/>
    <p:sldId id="260" r:id="rId7"/>
    <p:sldId id="266" r:id="rId8"/>
    <p:sldId id="263" r:id="rId9"/>
    <p:sldId id="264" r:id="rId10"/>
    <p:sldId id="261"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5" autoAdjust="0"/>
    <p:restoredTop sz="94660"/>
  </p:normalViewPr>
  <p:slideViewPr>
    <p:cSldViewPr snapToGrid="0">
      <p:cViewPr varScale="1">
        <p:scale>
          <a:sx n="62" d="100"/>
          <a:sy n="62" d="100"/>
        </p:scale>
        <p:origin x="8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467F0-6CA3-47BE-A9F8-1A941E5BCA09}" type="doc">
      <dgm:prSet loTypeId="urn:microsoft.com/office/officeart/2008/layout/LinedList" loCatId="list" qsTypeId="urn:microsoft.com/office/officeart/2005/8/quickstyle/simple2" qsCatId="simple" csTypeId="urn:microsoft.com/office/officeart/2005/8/colors/accent0_3" csCatId="mainScheme" phldr="1"/>
      <dgm:spPr/>
      <dgm:t>
        <a:bodyPr/>
        <a:lstStyle/>
        <a:p>
          <a:endParaRPr lang="en-US"/>
        </a:p>
      </dgm:t>
    </dgm:pt>
    <dgm:pt modelId="{EC7C82ED-B6A0-4072-91B7-89E2DD31886E}">
      <dgm:prSet/>
      <dgm:spPr/>
      <dgm:t>
        <a:bodyPr/>
        <a:lstStyle/>
        <a:p>
          <a:r>
            <a:rPr lang="en-GB" dirty="0"/>
            <a:t>Every time we use a car the petrol, which is made from oil is  burned and creates a greenhouse gas. One of the gases that comes from a car’s exhaust is called carbon dioxide.</a:t>
          </a:r>
          <a:endParaRPr lang="en-US" dirty="0"/>
        </a:p>
      </dgm:t>
    </dgm:pt>
    <dgm:pt modelId="{9930D9CE-94A8-471D-B14F-2685B937DC9B}" type="parTrans" cxnId="{8C33A751-ED28-480F-9688-2557B4F79A78}">
      <dgm:prSet/>
      <dgm:spPr/>
      <dgm:t>
        <a:bodyPr/>
        <a:lstStyle/>
        <a:p>
          <a:endParaRPr lang="en-US"/>
        </a:p>
      </dgm:t>
    </dgm:pt>
    <dgm:pt modelId="{32C88902-2FF8-462A-BAF5-36E3595EBD60}" type="sibTrans" cxnId="{8C33A751-ED28-480F-9688-2557B4F79A78}">
      <dgm:prSet/>
      <dgm:spPr/>
      <dgm:t>
        <a:bodyPr/>
        <a:lstStyle/>
        <a:p>
          <a:endParaRPr lang="en-US"/>
        </a:p>
      </dgm:t>
    </dgm:pt>
    <dgm:pt modelId="{33C1AA4B-0FA6-4F18-BB64-1E5D1086ED9B}">
      <dgm:prSet/>
      <dgm:spPr/>
      <dgm:t>
        <a:bodyPr/>
        <a:lstStyle/>
        <a:p>
          <a:r>
            <a:rPr lang="en-GB"/>
            <a:t>When we turn the thermostat up in our house some of the energy comes from natural gas being burned in a power station which releases methane, another green house gas.</a:t>
          </a:r>
          <a:endParaRPr lang="en-US"/>
        </a:p>
      </dgm:t>
    </dgm:pt>
    <dgm:pt modelId="{48C1424C-8F74-4AC9-BFFA-E970BDA0D26F}" type="parTrans" cxnId="{71E91E31-66F3-4558-BA08-69B83B797BA6}">
      <dgm:prSet/>
      <dgm:spPr/>
      <dgm:t>
        <a:bodyPr/>
        <a:lstStyle/>
        <a:p>
          <a:endParaRPr lang="en-US"/>
        </a:p>
      </dgm:t>
    </dgm:pt>
    <dgm:pt modelId="{B028EE61-AF43-4A78-A0AF-A042E856D89C}" type="sibTrans" cxnId="{71E91E31-66F3-4558-BA08-69B83B797BA6}">
      <dgm:prSet/>
      <dgm:spPr/>
      <dgm:t>
        <a:bodyPr/>
        <a:lstStyle/>
        <a:p>
          <a:endParaRPr lang="en-US"/>
        </a:p>
      </dgm:t>
    </dgm:pt>
    <dgm:pt modelId="{19332384-F60E-4956-B434-CE42AC735500}">
      <dgm:prSet/>
      <dgm:spPr/>
      <dgm:t>
        <a:bodyPr/>
        <a:lstStyle/>
        <a:p>
          <a:r>
            <a:rPr lang="en-GB" dirty="0"/>
            <a:t>When you spend time in front of a screen, you are using fossil fuels as the energy that charges the battery of an I-pad or a phone, some of that energy comes from the burning of fossil fuels.</a:t>
          </a:r>
          <a:endParaRPr lang="en-US" dirty="0"/>
        </a:p>
      </dgm:t>
    </dgm:pt>
    <dgm:pt modelId="{7A6BCA77-90F5-4486-8D76-1E7C3B575988}" type="parTrans" cxnId="{E8940F54-BEB5-4B3E-AFC4-B6B76782C047}">
      <dgm:prSet/>
      <dgm:spPr/>
      <dgm:t>
        <a:bodyPr/>
        <a:lstStyle/>
        <a:p>
          <a:endParaRPr lang="en-US"/>
        </a:p>
      </dgm:t>
    </dgm:pt>
    <dgm:pt modelId="{00849C46-4E58-4CF5-99C5-E8270201DE5B}" type="sibTrans" cxnId="{E8940F54-BEB5-4B3E-AFC4-B6B76782C047}">
      <dgm:prSet/>
      <dgm:spPr/>
      <dgm:t>
        <a:bodyPr/>
        <a:lstStyle/>
        <a:p>
          <a:endParaRPr lang="en-US"/>
        </a:p>
      </dgm:t>
    </dgm:pt>
    <dgm:pt modelId="{21EB3767-95D3-4F89-B0EF-FBE2D0234D1C}" type="pres">
      <dgm:prSet presAssocID="{BE2467F0-6CA3-47BE-A9F8-1A941E5BCA09}" presName="vert0" presStyleCnt="0">
        <dgm:presLayoutVars>
          <dgm:dir/>
          <dgm:animOne val="branch"/>
          <dgm:animLvl val="lvl"/>
        </dgm:presLayoutVars>
      </dgm:prSet>
      <dgm:spPr/>
    </dgm:pt>
    <dgm:pt modelId="{AF1CF55C-E96A-4498-866C-38BBEBAB396F}" type="pres">
      <dgm:prSet presAssocID="{EC7C82ED-B6A0-4072-91B7-89E2DD31886E}" presName="thickLine" presStyleLbl="alignNode1" presStyleIdx="0" presStyleCnt="3"/>
      <dgm:spPr/>
    </dgm:pt>
    <dgm:pt modelId="{DDCF288C-5098-4552-885D-35002DD37E52}" type="pres">
      <dgm:prSet presAssocID="{EC7C82ED-B6A0-4072-91B7-89E2DD31886E}" presName="horz1" presStyleCnt="0"/>
      <dgm:spPr/>
    </dgm:pt>
    <dgm:pt modelId="{BAFF865F-7B99-45B8-B3AE-9F4116287BF8}" type="pres">
      <dgm:prSet presAssocID="{EC7C82ED-B6A0-4072-91B7-89E2DD31886E}" presName="tx1" presStyleLbl="revTx" presStyleIdx="0" presStyleCnt="3"/>
      <dgm:spPr/>
    </dgm:pt>
    <dgm:pt modelId="{62A4672F-1CBC-4E8B-A8C4-ABC4A0767CD5}" type="pres">
      <dgm:prSet presAssocID="{EC7C82ED-B6A0-4072-91B7-89E2DD31886E}" presName="vert1" presStyleCnt="0"/>
      <dgm:spPr/>
    </dgm:pt>
    <dgm:pt modelId="{9D2E0D4F-8428-4340-8DB9-1ECAE84BE2C6}" type="pres">
      <dgm:prSet presAssocID="{33C1AA4B-0FA6-4F18-BB64-1E5D1086ED9B}" presName="thickLine" presStyleLbl="alignNode1" presStyleIdx="1" presStyleCnt="3"/>
      <dgm:spPr/>
    </dgm:pt>
    <dgm:pt modelId="{E1F6112A-6AC5-4F77-87E9-DD27485555B9}" type="pres">
      <dgm:prSet presAssocID="{33C1AA4B-0FA6-4F18-BB64-1E5D1086ED9B}" presName="horz1" presStyleCnt="0"/>
      <dgm:spPr/>
    </dgm:pt>
    <dgm:pt modelId="{92BB3C60-D71C-4672-A54C-012292BB5779}" type="pres">
      <dgm:prSet presAssocID="{33C1AA4B-0FA6-4F18-BB64-1E5D1086ED9B}" presName="tx1" presStyleLbl="revTx" presStyleIdx="1" presStyleCnt="3"/>
      <dgm:spPr/>
    </dgm:pt>
    <dgm:pt modelId="{57A21366-9B56-422A-B1C4-626821A3F071}" type="pres">
      <dgm:prSet presAssocID="{33C1AA4B-0FA6-4F18-BB64-1E5D1086ED9B}" presName="vert1" presStyleCnt="0"/>
      <dgm:spPr/>
    </dgm:pt>
    <dgm:pt modelId="{AA7A061F-DB71-462A-8234-041094A46A9D}" type="pres">
      <dgm:prSet presAssocID="{19332384-F60E-4956-B434-CE42AC735500}" presName="thickLine" presStyleLbl="alignNode1" presStyleIdx="2" presStyleCnt="3"/>
      <dgm:spPr/>
    </dgm:pt>
    <dgm:pt modelId="{BEB69733-B9B0-4F6B-B7D5-2E743F9239EB}" type="pres">
      <dgm:prSet presAssocID="{19332384-F60E-4956-B434-CE42AC735500}" presName="horz1" presStyleCnt="0"/>
      <dgm:spPr/>
    </dgm:pt>
    <dgm:pt modelId="{E0986ADB-A9E6-4B01-B46A-21488ABE060F}" type="pres">
      <dgm:prSet presAssocID="{19332384-F60E-4956-B434-CE42AC735500}" presName="tx1" presStyleLbl="revTx" presStyleIdx="2" presStyleCnt="3"/>
      <dgm:spPr/>
    </dgm:pt>
    <dgm:pt modelId="{6900C976-850C-46B5-853B-747826E64209}" type="pres">
      <dgm:prSet presAssocID="{19332384-F60E-4956-B434-CE42AC735500}" presName="vert1" presStyleCnt="0"/>
      <dgm:spPr/>
    </dgm:pt>
  </dgm:ptLst>
  <dgm:cxnLst>
    <dgm:cxn modelId="{71E91E31-66F3-4558-BA08-69B83B797BA6}" srcId="{BE2467F0-6CA3-47BE-A9F8-1A941E5BCA09}" destId="{33C1AA4B-0FA6-4F18-BB64-1E5D1086ED9B}" srcOrd="1" destOrd="0" parTransId="{48C1424C-8F74-4AC9-BFFA-E970BDA0D26F}" sibTransId="{B028EE61-AF43-4A78-A0AF-A042E856D89C}"/>
    <dgm:cxn modelId="{8C33A751-ED28-480F-9688-2557B4F79A78}" srcId="{BE2467F0-6CA3-47BE-A9F8-1A941E5BCA09}" destId="{EC7C82ED-B6A0-4072-91B7-89E2DD31886E}" srcOrd="0" destOrd="0" parTransId="{9930D9CE-94A8-471D-B14F-2685B937DC9B}" sibTransId="{32C88902-2FF8-462A-BAF5-36E3595EBD60}"/>
    <dgm:cxn modelId="{E8940F54-BEB5-4B3E-AFC4-B6B76782C047}" srcId="{BE2467F0-6CA3-47BE-A9F8-1A941E5BCA09}" destId="{19332384-F60E-4956-B434-CE42AC735500}" srcOrd="2" destOrd="0" parTransId="{7A6BCA77-90F5-4486-8D76-1E7C3B575988}" sibTransId="{00849C46-4E58-4CF5-99C5-E8270201DE5B}"/>
    <dgm:cxn modelId="{399BE182-2C30-4B87-8C86-96E89771EED7}" type="presOf" srcId="{33C1AA4B-0FA6-4F18-BB64-1E5D1086ED9B}" destId="{92BB3C60-D71C-4672-A54C-012292BB5779}" srcOrd="0" destOrd="0" presId="urn:microsoft.com/office/officeart/2008/layout/LinedList"/>
    <dgm:cxn modelId="{AE51C883-F204-4047-A7A1-7EE27830E947}" type="presOf" srcId="{BE2467F0-6CA3-47BE-A9F8-1A941E5BCA09}" destId="{21EB3767-95D3-4F89-B0EF-FBE2D0234D1C}" srcOrd="0" destOrd="0" presId="urn:microsoft.com/office/officeart/2008/layout/LinedList"/>
    <dgm:cxn modelId="{B72634B2-7F92-4E04-A843-E16D564E50ED}" type="presOf" srcId="{19332384-F60E-4956-B434-CE42AC735500}" destId="{E0986ADB-A9E6-4B01-B46A-21488ABE060F}" srcOrd="0" destOrd="0" presId="urn:microsoft.com/office/officeart/2008/layout/LinedList"/>
    <dgm:cxn modelId="{5070DFFB-9391-46F4-ACEA-2049B06092A7}" type="presOf" srcId="{EC7C82ED-B6A0-4072-91B7-89E2DD31886E}" destId="{BAFF865F-7B99-45B8-B3AE-9F4116287BF8}" srcOrd="0" destOrd="0" presId="urn:microsoft.com/office/officeart/2008/layout/LinedList"/>
    <dgm:cxn modelId="{56191BB4-4BF2-445B-8CC2-C4A576AA83EC}" type="presParOf" srcId="{21EB3767-95D3-4F89-B0EF-FBE2D0234D1C}" destId="{AF1CF55C-E96A-4498-866C-38BBEBAB396F}" srcOrd="0" destOrd="0" presId="urn:microsoft.com/office/officeart/2008/layout/LinedList"/>
    <dgm:cxn modelId="{70F348B2-1728-490C-9644-1E98E18ABFC0}" type="presParOf" srcId="{21EB3767-95D3-4F89-B0EF-FBE2D0234D1C}" destId="{DDCF288C-5098-4552-885D-35002DD37E52}" srcOrd="1" destOrd="0" presId="urn:microsoft.com/office/officeart/2008/layout/LinedList"/>
    <dgm:cxn modelId="{211B4B55-C825-4E3D-8FB9-F47AF38B1F65}" type="presParOf" srcId="{DDCF288C-5098-4552-885D-35002DD37E52}" destId="{BAFF865F-7B99-45B8-B3AE-9F4116287BF8}" srcOrd="0" destOrd="0" presId="urn:microsoft.com/office/officeart/2008/layout/LinedList"/>
    <dgm:cxn modelId="{FFB32B98-FA1B-4934-902A-2D782AE39287}" type="presParOf" srcId="{DDCF288C-5098-4552-885D-35002DD37E52}" destId="{62A4672F-1CBC-4E8B-A8C4-ABC4A0767CD5}" srcOrd="1" destOrd="0" presId="urn:microsoft.com/office/officeart/2008/layout/LinedList"/>
    <dgm:cxn modelId="{A8ED9533-BD7E-41BE-9ABC-5700073806E4}" type="presParOf" srcId="{21EB3767-95D3-4F89-B0EF-FBE2D0234D1C}" destId="{9D2E0D4F-8428-4340-8DB9-1ECAE84BE2C6}" srcOrd="2" destOrd="0" presId="urn:microsoft.com/office/officeart/2008/layout/LinedList"/>
    <dgm:cxn modelId="{CA415481-6EB8-471A-A0FD-04CABD463142}" type="presParOf" srcId="{21EB3767-95D3-4F89-B0EF-FBE2D0234D1C}" destId="{E1F6112A-6AC5-4F77-87E9-DD27485555B9}" srcOrd="3" destOrd="0" presId="urn:microsoft.com/office/officeart/2008/layout/LinedList"/>
    <dgm:cxn modelId="{B6EAAD5F-64A4-43D7-B8C6-8B0DD76B5964}" type="presParOf" srcId="{E1F6112A-6AC5-4F77-87E9-DD27485555B9}" destId="{92BB3C60-D71C-4672-A54C-012292BB5779}" srcOrd="0" destOrd="0" presId="urn:microsoft.com/office/officeart/2008/layout/LinedList"/>
    <dgm:cxn modelId="{C84C43C1-1783-4F35-A2A1-D914F8C37DF6}" type="presParOf" srcId="{E1F6112A-6AC5-4F77-87E9-DD27485555B9}" destId="{57A21366-9B56-422A-B1C4-626821A3F071}" srcOrd="1" destOrd="0" presId="urn:microsoft.com/office/officeart/2008/layout/LinedList"/>
    <dgm:cxn modelId="{78C1572F-3FF1-4EA7-B319-1AC766758228}" type="presParOf" srcId="{21EB3767-95D3-4F89-B0EF-FBE2D0234D1C}" destId="{AA7A061F-DB71-462A-8234-041094A46A9D}" srcOrd="4" destOrd="0" presId="urn:microsoft.com/office/officeart/2008/layout/LinedList"/>
    <dgm:cxn modelId="{E2E8B469-0D87-4921-907F-3E00536142BC}" type="presParOf" srcId="{21EB3767-95D3-4F89-B0EF-FBE2D0234D1C}" destId="{BEB69733-B9B0-4F6B-B7D5-2E743F9239EB}" srcOrd="5" destOrd="0" presId="urn:microsoft.com/office/officeart/2008/layout/LinedList"/>
    <dgm:cxn modelId="{902D79F4-304A-400B-A59F-348ADE495E9B}" type="presParOf" srcId="{BEB69733-B9B0-4F6B-B7D5-2E743F9239EB}" destId="{E0986ADB-A9E6-4B01-B46A-21488ABE060F}" srcOrd="0" destOrd="0" presId="urn:microsoft.com/office/officeart/2008/layout/LinedList"/>
    <dgm:cxn modelId="{E9D02803-A89C-4E62-90EA-4E373391D518}" type="presParOf" srcId="{BEB69733-B9B0-4F6B-B7D5-2E743F9239EB}" destId="{6900C976-850C-46B5-853B-747826E64209}"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CF55C-E96A-4498-866C-38BBEBAB396F}">
      <dsp:nvSpPr>
        <dsp:cNvPr id="0" name=""/>
        <dsp:cNvSpPr/>
      </dsp:nvSpPr>
      <dsp:spPr>
        <a:xfrm>
          <a:off x="0" y="1892"/>
          <a:ext cx="678425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AFF865F-7B99-45B8-B3AE-9F4116287BF8}">
      <dsp:nvSpPr>
        <dsp:cNvPr id="0" name=""/>
        <dsp:cNvSpPr/>
      </dsp:nvSpPr>
      <dsp:spPr>
        <a:xfrm>
          <a:off x="0" y="1892"/>
          <a:ext cx="6784259" cy="129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Every time we use a car the petrol, which is made from oil is  burned and creates a greenhouse gas. One of the gases that comes from a car’s exhaust is called carbon dioxide.</a:t>
          </a:r>
          <a:endParaRPr lang="en-US" sz="2000" kern="1200" dirty="0"/>
        </a:p>
      </dsp:txBody>
      <dsp:txXfrm>
        <a:off x="0" y="1892"/>
        <a:ext cx="6784259" cy="1290434"/>
      </dsp:txXfrm>
    </dsp:sp>
    <dsp:sp modelId="{9D2E0D4F-8428-4340-8DB9-1ECAE84BE2C6}">
      <dsp:nvSpPr>
        <dsp:cNvPr id="0" name=""/>
        <dsp:cNvSpPr/>
      </dsp:nvSpPr>
      <dsp:spPr>
        <a:xfrm>
          <a:off x="0" y="1292326"/>
          <a:ext cx="678425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2BB3C60-D71C-4672-A54C-012292BB5779}">
      <dsp:nvSpPr>
        <dsp:cNvPr id="0" name=""/>
        <dsp:cNvSpPr/>
      </dsp:nvSpPr>
      <dsp:spPr>
        <a:xfrm>
          <a:off x="0" y="1292326"/>
          <a:ext cx="6784259" cy="129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When we turn the thermostat up in our house some of the energy comes from natural gas being burned in a power station which releases methane, another green house gas.</a:t>
          </a:r>
          <a:endParaRPr lang="en-US" sz="2000" kern="1200"/>
        </a:p>
      </dsp:txBody>
      <dsp:txXfrm>
        <a:off x="0" y="1292326"/>
        <a:ext cx="6784259" cy="1290434"/>
      </dsp:txXfrm>
    </dsp:sp>
    <dsp:sp modelId="{AA7A061F-DB71-462A-8234-041094A46A9D}">
      <dsp:nvSpPr>
        <dsp:cNvPr id="0" name=""/>
        <dsp:cNvSpPr/>
      </dsp:nvSpPr>
      <dsp:spPr>
        <a:xfrm>
          <a:off x="0" y="2582760"/>
          <a:ext cx="6784259"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0986ADB-A9E6-4B01-B46A-21488ABE060F}">
      <dsp:nvSpPr>
        <dsp:cNvPr id="0" name=""/>
        <dsp:cNvSpPr/>
      </dsp:nvSpPr>
      <dsp:spPr>
        <a:xfrm>
          <a:off x="0" y="2582760"/>
          <a:ext cx="6784259" cy="1290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When you spend time in front of a screen, you are using fossil fuels as the energy that charges the battery of an I-pad or a phone, some of that energy comes from the burning of fossil fuels.</a:t>
          </a:r>
          <a:endParaRPr lang="en-US" sz="2000" kern="1200" dirty="0"/>
        </a:p>
      </dsp:txBody>
      <dsp:txXfrm>
        <a:off x="0" y="2582760"/>
        <a:ext cx="6784259" cy="12904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F372D-246D-4B87-BD60-03E8BF07A9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D745F26-5920-4BCA-A548-038FB1DA9A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9777EE7-D16F-4F51-AD35-E4C580C9A1D9}"/>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5" name="Footer Placeholder 4">
            <a:extLst>
              <a:ext uri="{FF2B5EF4-FFF2-40B4-BE49-F238E27FC236}">
                <a16:creationId xmlns:a16="http://schemas.microsoft.com/office/drawing/2014/main" id="{409D226F-3808-4D4A-857B-E69F2DC66F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FCF7D-2531-4950-A099-A750D7BE15B9}"/>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320387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A14B-F95E-4BD4-9C54-98FC1C9451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1F7714F-54FE-4668-972B-ADF3C596F9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3B57D6-D94C-42DC-8CA7-DC8B2331DCEF}"/>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5" name="Footer Placeholder 4">
            <a:extLst>
              <a:ext uri="{FF2B5EF4-FFF2-40B4-BE49-F238E27FC236}">
                <a16:creationId xmlns:a16="http://schemas.microsoft.com/office/drawing/2014/main" id="{9E7ED41D-799A-460C-B942-4451B04DC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6F1D8C-638F-4ADC-BF13-09F867823948}"/>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303240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71D86A-E615-47F3-88A6-D49FB4B43F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760884C-453A-4041-9906-1CA3624492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339436-B7D7-4BB6-B72C-F9E224AFC3B5}"/>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5" name="Footer Placeholder 4">
            <a:extLst>
              <a:ext uri="{FF2B5EF4-FFF2-40B4-BE49-F238E27FC236}">
                <a16:creationId xmlns:a16="http://schemas.microsoft.com/office/drawing/2014/main" id="{91432936-B68A-4C37-972D-61B34FE6B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53FCE-FB2C-4D65-B18D-7943446B4D19}"/>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3038741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C397-F3BA-4C67-B125-95AD4306DC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0BADC3E-367C-47B9-BBF4-C3D590CD81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58796-3BB9-49C0-B641-97957A701370}"/>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5" name="Footer Placeholder 4">
            <a:extLst>
              <a:ext uri="{FF2B5EF4-FFF2-40B4-BE49-F238E27FC236}">
                <a16:creationId xmlns:a16="http://schemas.microsoft.com/office/drawing/2014/main" id="{10E2937E-120A-412A-86A8-5E5BA670C6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E1A019-80EB-4B89-9DC0-211DD89D7C12}"/>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686658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1FFE-4015-47EE-960A-2B8A7D10A1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8DA7671-1304-446E-AAA0-C5AE8106D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86B288-44F3-439C-B26E-12A90CE59F29}"/>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5" name="Footer Placeholder 4">
            <a:extLst>
              <a:ext uri="{FF2B5EF4-FFF2-40B4-BE49-F238E27FC236}">
                <a16:creationId xmlns:a16="http://schemas.microsoft.com/office/drawing/2014/main" id="{FAD338A5-C99B-4425-933C-71B45C6585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0F908C-DC00-4A7A-BE7E-834C2B444F1D}"/>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19685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A55D1-205C-4B5C-9874-625167E5A1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69A9B4-A37D-4078-9B72-A5CF1F87E3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D472DE9-4BB0-433B-9541-BA4FED9C65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DBD052-1A08-4FF6-9828-5B62876614D9}"/>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6" name="Footer Placeholder 5">
            <a:extLst>
              <a:ext uri="{FF2B5EF4-FFF2-40B4-BE49-F238E27FC236}">
                <a16:creationId xmlns:a16="http://schemas.microsoft.com/office/drawing/2014/main" id="{B78B5DD7-E206-4601-B3BE-A14B72EEDA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CAE32D-1AA2-4635-B807-A5401A33E8E2}"/>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229647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4FBFA-B815-4510-BD76-E5918A778F6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99D17E-1BC2-48C5-96A0-289A49A07F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98E90-072D-4926-90BC-F9D6D3CBF8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52E9A78-4B8A-47B2-A9A6-E8BCED02AE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FDC09-DAA7-45C4-A133-062D1AFA6C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E5FF63-F953-4E7F-8836-DBFDF3650114}"/>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8" name="Footer Placeholder 7">
            <a:extLst>
              <a:ext uri="{FF2B5EF4-FFF2-40B4-BE49-F238E27FC236}">
                <a16:creationId xmlns:a16="http://schemas.microsoft.com/office/drawing/2014/main" id="{98D8AD6A-DE33-40C2-9E52-8A65E9B6899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8330AE8-76DC-4CF6-A27E-5C3777844332}"/>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3665195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405F-7C54-4EA9-9F49-D318D1CFEC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421710-C859-427D-B36B-3A3FDFD7B4B0}"/>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4" name="Footer Placeholder 3">
            <a:extLst>
              <a:ext uri="{FF2B5EF4-FFF2-40B4-BE49-F238E27FC236}">
                <a16:creationId xmlns:a16="http://schemas.microsoft.com/office/drawing/2014/main" id="{4370095A-B9CC-40D8-8AD1-1DC54CB6BC3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77AD6C-6236-44DA-B22E-8D6F3C2AA768}"/>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1394775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AFB5E7-E38F-4DCD-B0A6-EBAA701FCD4A}"/>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3" name="Footer Placeholder 2">
            <a:extLst>
              <a:ext uri="{FF2B5EF4-FFF2-40B4-BE49-F238E27FC236}">
                <a16:creationId xmlns:a16="http://schemas.microsoft.com/office/drawing/2014/main" id="{396A3C18-752A-49D1-AF5A-68EF48F9A60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26BE791-F499-431F-B5AB-EDE93B17D4E5}"/>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85165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8B86C-6B79-46F6-A6F8-9C4C77C403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D16AAB2-D595-403D-9C35-CEB4C4AEB1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000FA4B-2D57-4DB7-8F86-FF94A2B3D0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7B60F-64AF-4C49-941F-D56BEE573573}"/>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6" name="Footer Placeholder 5">
            <a:extLst>
              <a:ext uri="{FF2B5EF4-FFF2-40B4-BE49-F238E27FC236}">
                <a16:creationId xmlns:a16="http://schemas.microsoft.com/office/drawing/2014/main" id="{0C5BD8C5-91D3-42B9-920F-7DB570F700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9D9679-19CF-4029-8A2B-8DB239BFC93A}"/>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2763348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DB36D-E077-4E62-8B2E-B60C11B882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202923-82D5-481E-B927-187D61A262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B7562E-5C88-4164-B102-B40C9D4BD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A7D4A9-AD5E-4ADD-AE38-F51ABCC7C321}"/>
              </a:ext>
            </a:extLst>
          </p:cNvPr>
          <p:cNvSpPr>
            <a:spLocks noGrp="1"/>
          </p:cNvSpPr>
          <p:nvPr>
            <p:ph type="dt" sz="half" idx="10"/>
          </p:nvPr>
        </p:nvSpPr>
        <p:spPr/>
        <p:txBody>
          <a:bodyPr/>
          <a:lstStyle/>
          <a:p>
            <a:fld id="{22B9F72B-8D1D-4B32-B7CA-E47C005A044D}" type="datetimeFigureOut">
              <a:rPr lang="en-GB" smtClean="0"/>
              <a:t>16/06/2021</a:t>
            </a:fld>
            <a:endParaRPr lang="en-GB"/>
          </a:p>
        </p:txBody>
      </p:sp>
      <p:sp>
        <p:nvSpPr>
          <p:cNvPr id="6" name="Footer Placeholder 5">
            <a:extLst>
              <a:ext uri="{FF2B5EF4-FFF2-40B4-BE49-F238E27FC236}">
                <a16:creationId xmlns:a16="http://schemas.microsoft.com/office/drawing/2014/main" id="{1D6D1410-0267-4410-AD8F-2D1F5FE60B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712E9F-578F-41AE-B16F-F8D66AB4EB2B}"/>
              </a:ext>
            </a:extLst>
          </p:cNvPr>
          <p:cNvSpPr>
            <a:spLocks noGrp="1"/>
          </p:cNvSpPr>
          <p:nvPr>
            <p:ph type="sldNum" sz="quarter" idx="12"/>
          </p:nvPr>
        </p:nvSpPr>
        <p:spPr/>
        <p:txBody>
          <a:bodyPr/>
          <a:lstStyle/>
          <a:p>
            <a:fld id="{B64F4643-A1A8-48F1-98C8-91B61246BEB3}" type="slidenum">
              <a:rPr lang="en-GB" smtClean="0"/>
              <a:t>‹#›</a:t>
            </a:fld>
            <a:endParaRPr lang="en-GB"/>
          </a:p>
        </p:txBody>
      </p:sp>
    </p:spTree>
    <p:extLst>
      <p:ext uri="{BB962C8B-B14F-4D97-AF65-F5344CB8AC3E}">
        <p14:creationId xmlns:p14="http://schemas.microsoft.com/office/powerpoint/2010/main" val="2808236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635657-1B9F-4E1E-9B05-FF33F479B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33C464-E026-4E59-9015-10C3E32AD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331927-693B-4B63-94FB-7A456F9BF3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B9F72B-8D1D-4B32-B7CA-E47C005A044D}" type="datetimeFigureOut">
              <a:rPr lang="en-GB" smtClean="0"/>
              <a:t>16/06/2021</a:t>
            </a:fld>
            <a:endParaRPr lang="en-GB"/>
          </a:p>
        </p:txBody>
      </p:sp>
      <p:sp>
        <p:nvSpPr>
          <p:cNvPr id="5" name="Footer Placeholder 4">
            <a:extLst>
              <a:ext uri="{FF2B5EF4-FFF2-40B4-BE49-F238E27FC236}">
                <a16:creationId xmlns:a16="http://schemas.microsoft.com/office/drawing/2014/main" id="{8F37F1E7-7AFF-4035-85AF-F5F3CDB4D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51EC188-01B9-435A-99A9-5C92542718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4F4643-A1A8-48F1-98C8-91B61246BEB3}" type="slidenum">
              <a:rPr lang="en-GB" smtClean="0"/>
              <a:t>‹#›</a:t>
            </a:fld>
            <a:endParaRPr lang="en-GB"/>
          </a:p>
        </p:txBody>
      </p:sp>
      <p:sp>
        <p:nvSpPr>
          <p:cNvPr id="7" name="MSIPCMContentMarking" descr="{&quot;HashCode&quot;:1172166973,&quot;Placement&quot;:&quot;Footer&quot;,&quot;Top&quot;:519.343,&quot;Left&quot;:0.0,&quot;SlideWidth&quot;:960,&quot;SlideHeight&quot;:540}">
            <a:extLst>
              <a:ext uri="{FF2B5EF4-FFF2-40B4-BE49-F238E27FC236}">
                <a16:creationId xmlns:a16="http://schemas.microsoft.com/office/drawing/2014/main" id="{09A8D22B-E176-4135-8378-722B6D362990}"/>
              </a:ext>
            </a:extLst>
          </p:cNvPr>
          <p:cNvSpPr txBox="1"/>
          <p:nvPr userDrawn="1"/>
        </p:nvSpPr>
        <p:spPr>
          <a:xfrm>
            <a:off x="0" y="6595656"/>
            <a:ext cx="9352001"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Private: Information that contains a small amount of sensitive data which is essential to communicate with an individual but doesn’t require to be sent via secure methods.</a:t>
            </a:r>
          </a:p>
        </p:txBody>
      </p:sp>
    </p:spTree>
    <p:extLst>
      <p:ext uri="{BB962C8B-B14F-4D97-AF65-F5344CB8AC3E}">
        <p14:creationId xmlns:p14="http://schemas.microsoft.com/office/powerpoint/2010/main" val="2244230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1.m4a"/><Relationship Id="rId1" Type="http://schemas.microsoft.com/office/2007/relationships/media" Target="../media/media11.m4a"/><Relationship Id="rId5" Type="http://schemas.openxmlformats.org/officeDocument/2006/relationships/image" Target="../media/image2.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4.xml"/><Relationship Id="rId7" Type="http://schemas.openxmlformats.org/officeDocument/2006/relationships/diagramQuickStyle" Target="../diagrams/quickStyle1.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png"/><Relationship Id="rId4" Type="http://schemas.openxmlformats.org/officeDocument/2006/relationships/image" Target="../media/image8.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34">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hat is a carbon footprint - definition">
            <a:extLst>
              <a:ext uri="{FF2B5EF4-FFF2-40B4-BE49-F238E27FC236}">
                <a16:creationId xmlns:a16="http://schemas.microsoft.com/office/drawing/2014/main" id="{BF110564-C2FF-4F11-A3B7-94F2A26A35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96" r="23585" b="3895"/>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36">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699C3B-5330-42E9-A8FA-869155D65621}"/>
              </a:ext>
            </a:extLst>
          </p:cNvPr>
          <p:cNvSpPr>
            <a:spLocks noGrp="1"/>
          </p:cNvSpPr>
          <p:nvPr>
            <p:ph type="ctrTitle"/>
          </p:nvPr>
        </p:nvSpPr>
        <p:spPr>
          <a:xfrm>
            <a:off x="477981" y="1122363"/>
            <a:ext cx="4023360" cy="3204134"/>
          </a:xfrm>
        </p:spPr>
        <p:txBody>
          <a:bodyPr anchor="b">
            <a:normAutofit/>
          </a:bodyPr>
          <a:lstStyle/>
          <a:p>
            <a:pPr algn="l"/>
            <a:r>
              <a:rPr lang="en-GB" sz="4800"/>
              <a:t>My Carbon Footprint</a:t>
            </a:r>
          </a:p>
        </p:txBody>
      </p:sp>
      <p:sp>
        <p:nvSpPr>
          <p:cNvPr id="3" name="Subtitle 2">
            <a:extLst>
              <a:ext uri="{FF2B5EF4-FFF2-40B4-BE49-F238E27FC236}">
                <a16:creationId xmlns:a16="http://schemas.microsoft.com/office/drawing/2014/main" id="{16BC9824-8A52-4753-8D96-2D38F8981594}"/>
              </a:ext>
            </a:extLst>
          </p:cNvPr>
          <p:cNvSpPr>
            <a:spLocks noGrp="1"/>
          </p:cNvSpPr>
          <p:nvPr>
            <p:ph type="subTitle" idx="1"/>
          </p:nvPr>
        </p:nvSpPr>
        <p:spPr>
          <a:xfrm>
            <a:off x="477980" y="4872922"/>
            <a:ext cx="4023359" cy="1208141"/>
          </a:xfrm>
        </p:spPr>
        <p:txBody>
          <a:bodyPr>
            <a:normAutofit/>
          </a:bodyPr>
          <a:lstStyle/>
          <a:p>
            <a:pPr algn="l"/>
            <a:endParaRPr lang="en-GB" sz="2000"/>
          </a:p>
        </p:txBody>
      </p:sp>
      <p:sp>
        <p:nvSpPr>
          <p:cNvPr id="139" name="Rectangle 13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1" name="Rectangle 14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udio 3">
            <a:hlinkClick r:id="" action="ppaction://media"/>
            <a:extLst>
              <a:ext uri="{FF2B5EF4-FFF2-40B4-BE49-F238E27FC236}">
                <a16:creationId xmlns:a16="http://schemas.microsoft.com/office/drawing/2014/main" id="{5719C4AF-C8FD-4CAB-9280-9EDEF4D7FD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1629513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advTm="7850">
        <p159:morph option="byObject"/>
      </p:transition>
    </mc:Choice>
    <mc:Fallback xmlns="">
      <p:transition spd="slow" advTm="78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par>
                                <p:cTn id="7" presetID="10" presetClass="entr" presetSubtype="0" fill="hold" grpId="0" nodeType="withEffect">
                                  <p:stCondLst>
                                    <p:cond delay="1000"/>
                                  </p:stCondLst>
                                  <p:iterate>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0" name="Rectangle 13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Carbon">
            <a:extLst>
              <a:ext uri="{FF2B5EF4-FFF2-40B4-BE49-F238E27FC236}">
                <a16:creationId xmlns:a16="http://schemas.microsoft.com/office/drawing/2014/main" id="{FB903AF5-0FED-4264-ADFE-7238E4E89EAB}"/>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20641" r="21898" b="9091"/>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7D68118-0539-45CC-ACCF-BE66015CDF0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600"/>
              <a:t>What can I do to reduce my Carbon Footprint?</a:t>
            </a:r>
          </a:p>
        </p:txBody>
      </p:sp>
      <p:sp>
        <p:nvSpPr>
          <p:cNvPr id="143" name="Rectangle 14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5" name="Rectangle 14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BA38C2E-81BC-4266-83CB-ABDB43007147}"/>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400" dirty="0"/>
              <a:t>There are three big things that you can do that can reduce your carbon footprint.</a:t>
            </a:r>
          </a:p>
          <a:p>
            <a:r>
              <a:rPr lang="en-US" sz="1400" dirty="0"/>
              <a:t>When you can choose to eat vegetarian and vegan meals.</a:t>
            </a:r>
          </a:p>
          <a:p>
            <a:r>
              <a:rPr lang="en-US" sz="1400" dirty="0"/>
              <a:t>Choose to holiday in the UK and avoid flying.</a:t>
            </a:r>
          </a:p>
          <a:p>
            <a:r>
              <a:rPr lang="en-US" sz="1400" dirty="0"/>
              <a:t>Choose active travel and walk, cycle or use public transport when you travel locally.</a:t>
            </a:r>
          </a:p>
          <a:p>
            <a:r>
              <a:rPr lang="en-US" sz="1400" dirty="0"/>
              <a:t>Some of these decisions will be made by your family but talking to your family about carbon footprints can help us all reduce our carbon pollution.</a:t>
            </a:r>
          </a:p>
        </p:txBody>
      </p:sp>
      <p:pic>
        <p:nvPicPr>
          <p:cNvPr id="4" name="Audio 3">
            <a:hlinkClick r:id="" action="ppaction://media"/>
            <a:extLst>
              <a:ext uri="{FF2B5EF4-FFF2-40B4-BE49-F238E27FC236}">
                <a16:creationId xmlns:a16="http://schemas.microsoft.com/office/drawing/2014/main" id="{0FDCF348-F531-4F5C-94DD-5C5F81C5332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61459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44787">
        <p14:reveal/>
      </p:transition>
    </mc:Choice>
    <mc:Fallback xmlns="">
      <p:transition spd="slow" advTm="4478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172" name="Rectangle 70">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71F548-F8A7-4A1B-A491-E2F50F82857D}"/>
              </a:ext>
            </a:extLst>
          </p:cNvPr>
          <p:cNvSpPr>
            <a:spLocks noGrp="1"/>
          </p:cNvSpPr>
          <p:nvPr>
            <p:ph type="title"/>
          </p:nvPr>
        </p:nvSpPr>
        <p:spPr>
          <a:xfrm>
            <a:off x="841248" y="932961"/>
            <a:ext cx="4887685" cy="1777419"/>
          </a:xfrm>
        </p:spPr>
        <p:txBody>
          <a:bodyPr vert="horz" lIns="91440" tIns="45720" rIns="91440" bIns="45720" rtlCol="0" anchor="b">
            <a:normAutofit/>
          </a:bodyPr>
          <a:lstStyle/>
          <a:p>
            <a:r>
              <a:rPr lang="en-US" sz="4000"/>
              <a:t>Activity</a:t>
            </a:r>
          </a:p>
        </p:txBody>
      </p:sp>
      <p:sp>
        <p:nvSpPr>
          <p:cNvPr id="3" name="Content Placeholder 2">
            <a:extLst>
              <a:ext uri="{FF2B5EF4-FFF2-40B4-BE49-F238E27FC236}">
                <a16:creationId xmlns:a16="http://schemas.microsoft.com/office/drawing/2014/main" id="{9C156987-E96F-4DF5-AF38-0258C4FA19A8}"/>
              </a:ext>
            </a:extLst>
          </p:cNvPr>
          <p:cNvSpPr>
            <a:spLocks noGrp="1"/>
          </p:cNvSpPr>
          <p:nvPr>
            <p:ph sz="half" idx="1"/>
          </p:nvPr>
        </p:nvSpPr>
        <p:spPr>
          <a:xfrm>
            <a:off x="841248" y="2894530"/>
            <a:ext cx="4887685" cy="3209544"/>
          </a:xfrm>
        </p:spPr>
        <p:txBody>
          <a:bodyPr vert="horz" lIns="91440" tIns="45720" rIns="91440" bIns="45720" rtlCol="0" anchor="t">
            <a:normAutofit fontScale="92500" lnSpcReduction="10000"/>
          </a:bodyPr>
          <a:lstStyle/>
          <a:p>
            <a:endParaRPr lang="en-US" sz="2000" dirty="0"/>
          </a:p>
          <a:p>
            <a:r>
              <a:rPr lang="en-US" sz="2000" dirty="0"/>
              <a:t>Part 1 -Think about your life and the things you do that may create a carbon footprint. Draw an open footprint and sketch the activities you that contribute to your carbon footprint. </a:t>
            </a:r>
          </a:p>
          <a:p>
            <a:r>
              <a:rPr lang="en-US" sz="2000" dirty="0"/>
              <a:t>Part 2 -Then think about choices that you can make to reduce your carbon footprint. Write down three pledges that you think you can a make and talk about your pledges with your </a:t>
            </a:r>
            <a:r>
              <a:rPr lang="en-US" sz="2000" dirty="0" err="1"/>
              <a:t>neighbour</a:t>
            </a:r>
            <a:r>
              <a:rPr lang="en-US" sz="2000" dirty="0"/>
              <a:t>.</a:t>
            </a:r>
          </a:p>
          <a:p>
            <a:endParaRPr lang="en-US" sz="2000" dirty="0"/>
          </a:p>
        </p:txBody>
      </p:sp>
      <p:cxnSp>
        <p:nvCxnSpPr>
          <p:cNvPr id="7173" name="Straight Connector 72">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7170" name="Picture 2" descr="Human foot footprint outline icon">
            <a:extLst>
              <a:ext uri="{FF2B5EF4-FFF2-40B4-BE49-F238E27FC236}">
                <a16:creationId xmlns:a16="http://schemas.microsoft.com/office/drawing/2014/main" id="{6DB7F117-3752-4BA6-A3B2-DB089275EB65}"/>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8150" r="8070" b="-3"/>
          <a:stretch/>
        </p:blipFill>
        <p:spPr bwMode="auto">
          <a:xfrm>
            <a:off x="6749145"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4C2A0EEE-DA25-4606-8C31-FAD555B56F1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748226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32170">
        <p14:reveal/>
      </p:transition>
    </mc:Choice>
    <mc:Fallback xmlns="">
      <p:transition spd="slow" advTm="3217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73">
            <a:extLst>
              <a:ext uri="{FF2B5EF4-FFF2-40B4-BE49-F238E27FC236}">
                <a16:creationId xmlns:a16="http://schemas.microsoft.com/office/drawing/2014/main" id="{8181FC64-B306-4821-98E2-780662EFC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2050" name="Picture 2">
            <a:extLst>
              <a:ext uri="{FF2B5EF4-FFF2-40B4-BE49-F238E27FC236}">
                <a16:creationId xmlns:a16="http://schemas.microsoft.com/office/drawing/2014/main" id="{699ED601-965F-4EB6-B8D1-8C26697021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36" r="1" b="5896"/>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76" name="Freeform: Shape 75">
            <a:extLst>
              <a:ext uri="{FF2B5EF4-FFF2-40B4-BE49-F238E27FC236}">
                <a16:creationId xmlns:a16="http://schemas.microsoft.com/office/drawing/2014/main" id="{5871FC61-DD4E-47D4-81FD-8A7E7D12B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8" name="Freeform: Shape 77">
            <a:extLst>
              <a:ext uri="{FF2B5EF4-FFF2-40B4-BE49-F238E27FC236}">
                <a16:creationId xmlns:a16="http://schemas.microsoft.com/office/drawing/2014/main" id="{F9EC3F91-A75C-4F74-867E-E4C28C135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80" name="Freeform: Shape 79">
            <a:extLst>
              <a:ext uri="{FF2B5EF4-FFF2-40B4-BE49-F238E27FC236}">
                <a16:creationId xmlns:a16="http://schemas.microsoft.com/office/drawing/2014/main" id="{829A1E2C-5AC8-40FC-99E9-832069D39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4" name="TextBox 3">
            <a:extLst>
              <a:ext uri="{FF2B5EF4-FFF2-40B4-BE49-F238E27FC236}">
                <a16:creationId xmlns:a16="http://schemas.microsoft.com/office/drawing/2014/main" id="{E852B548-E1F3-4FDE-98C7-CF39D58F6D61}"/>
              </a:ext>
            </a:extLst>
          </p:cNvPr>
          <p:cNvSpPr txBox="1"/>
          <p:nvPr/>
        </p:nvSpPr>
        <p:spPr>
          <a:xfrm>
            <a:off x="8046719" y="2722729"/>
            <a:ext cx="3633747" cy="2700062"/>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dirty="0"/>
              <a:t>Climate change happens for a number of reasons. It can be caused by natural forces such as volcanic eruptions, the earth’s axis changing its tilt, &amp; the suns rays brightening or lessening. </a:t>
            </a:r>
          </a:p>
        </p:txBody>
      </p:sp>
      <p:pic>
        <p:nvPicPr>
          <p:cNvPr id="3" name="Audio 2">
            <a:hlinkClick r:id="" action="ppaction://media"/>
            <a:extLst>
              <a:ext uri="{FF2B5EF4-FFF2-40B4-BE49-F238E27FC236}">
                <a16:creationId xmlns:a16="http://schemas.microsoft.com/office/drawing/2014/main" id="{C5833973-969A-44EA-9C4A-D780F087D1D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65784157"/>
      </p:ext>
    </p:extLst>
  </p:cSld>
  <p:clrMapOvr>
    <a:masterClrMapping/>
  </p:clrMapOvr>
  <mc:AlternateContent xmlns:mc="http://schemas.openxmlformats.org/markup-compatibility/2006" xmlns:p14="http://schemas.microsoft.com/office/powerpoint/2010/main">
    <mc:Choice Requires="p14">
      <p:transition spd="slow" p14:dur="1500" advTm="15457">
        <p:split orient="vert"/>
      </p:transition>
    </mc:Choice>
    <mc:Fallback xmlns="">
      <p:transition spd="slow" advTm="1545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C0932C70-6664-4327-BB51-00BBE5966E2B}"/>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l="28445" r="-1" b="-1"/>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6E60B95C-C480-49E0-91AC-09E7039EA74B}"/>
              </a:ext>
            </a:extLst>
          </p:cNvPr>
          <p:cNvSpPr txBox="1"/>
          <p:nvPr/>
        </p:nvSpPr>
        <p:spPr>
          <a:xfrm>
            <a:off x="5155379" y="1065862"/>
            <a:ext cx="5744685" cy="4726276"/>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dirty="0">
                <a:solidFill>
                  <a:srgbClr val="FFFFFF"/>
                </a:solidFill>
              </a:rPr>
              <a:t>The main cause of climate change is human activity, through the burning fossil fuels to make electricity &amp; power cars, it is also caused by cutting down forests and farming livestock.</a:t>
            </a:r>
          </a:p>
          <a:p>
            <a:pPr indent="-228600">
              <a:lnSpc>
                <a:spcPct val="90000"/>
              </a:lnSpc>
              <a:spcAft>
                <a:spcPts val="600"/>
              </a:spcAft>
              <a:buFont typeface="Arial" panose="020B0604020202020204" pitchFamily="34" charset="0"/>
              <a:buChar char="•"/>
            </a:pPr>
            <a:r>
              <a:rPr lang="en-US" sz="2000" dirty="0">
                <a:solidFill>
                  <a:srgbClr val="FFFFFF"/>
                </a:solidFill>
              </a:rPr>
              <a:t>The average temperature of our planet, the earth, is getting hotter. It’s causing the Arctic sea ice to melt which is raising sea levels, it’s causing more wildfires to burn throughout the world including in the United Kingdom.</a:t>
            </a:r>
          </a:p>
        </p:txBody>
      </p:sp>
      <p:pic>
        <p:nvPicPr>
          <p:cNvPr id="7" name="Audio 6">
            <a:hlinkClick r:id="" action="ppaction://media"/>
            <a:extLst>
              <a:ext uri="{FF2B5EF4-FFF2-40B4-BE49-F238E27FC236}">
                <a16:creationId xmlns:a16="http://schemas.microsoft.com/office/drawing/2014/main" id="{4A09993B-7A1E-4507-9EF8-EF2905EF64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2764433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31305">
        <p:split orient="vert"/>
      </p:transition>
    </mc:Choice>
    <mc:Fallback xmlns="">
      <p:transition spd="slow" advTm="31305">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13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e Showcase Cinema, Winnersh">
            <a:extLst>
              <a:ext uri="{FF2B5EF4-FFF2-40B4-BE49-F238E27FC236}">
                <a16:creationId xmlns:a16="http://schemas.microsoft.com/office/drawing/2014/main" id="{681D55ED-A34B-408F-94EF-C613A479BF42}"/>
              </a:ext>
            </a:extLst>
          </p:cNvPr>
          <p:cNvPicPr>
            <a:picLocks noChangeAspect="1" noChangeArrowheads="1"/>
          </p:cNvPicPr>
          <p:nvPr/>
        </p:nvPicPr>
        <p:blipFill rotWithShape="1">
          <a:blip r:embed="rId4">
            <a:alphaModFix amt="35000"/>
            <a:extLst>
              <a:ext uri="{28A0092B-C50C-407E-A947-70E740481C1C}">
                <a14:useLocalDpi xmlns:a14="http://schemas.microsoft.com/office/drawing/2010/main" val="0"/>
              </a:ext>
            </a:extLst>
          </a:blip>
          <a:srcRect t="8052" b="16948"/>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F5DAD86-0271-4C72-B5A8-9F665701C6CC}"/>
              </a:ext>
            </a:extLst>
          </p:cNvPr>
          <p:cNvSpPr>
            <a:spLocks noGrp="1"/>
          </p:cNvSpPr>
          <p:nvPr>
            <p:ph type="title"/>
          </p:nvPr>
        </p:nvSpPr>
        <p:spPr>
          <a:xfrm>
            <a:off x="950742" y="4195394"/>
            <a:ext cx="10515600" cy="1325563"/>
          </a:xfrm>
        </p:spPr>
        <p:txBody>
          <a:bodyPr vert="horz" lIns="91440" tIns="45720" rIns="91440" bIns="45720" rtlCol="0" anchor="ctr">
            <a:normAutofit/>
          </a:bodyPr>
          <a:lstStyle/>
          <a:p>
            <a:r>
              <a:rPr lang="en-US" dirty="0">
                <a:solidFill>
                  <a:srgbClr val="FFFFFF"/>
                </a:solidFill>
              </a:rPr>
              <a:t>Climate Change</a:t>
            </a:r>
          </a:p>
        </p:txBody>
      </p:sp>
      <p:sp>
        <p:nvSpPr>
          <p:cNvPr id="3" name="Content Placeholder 2">
            <a:extLst>
              <a:ext uri="{FF2B5EF4-FFF2-40B4-BE49-F238E27FC236}">
                <a16:creationId xmlns:a16="http://schemas.microsoft.com/office/drawing/2014/main" id="{5847E83B-E9BE-4720-B2D5-D3F474C603C0}"/>
              </a:ext>
            </a:extLst>
          </p:cNvPr>
          <p:cNvSpPr>
            <a:spLocks noGrp="1"/>
          </p:cNvSpPr>
          <p:nvPr>
            <p:ph sz="half" idx="1"/>
          </p:nvPr>
        </p:nvSpPr>
        <p:spPr>
          <a:xfrm>
            <a:off x="838200" y="5520958"/>
            <a:ext cx="10515600" cy="971917"/>
          </a:xfrm>
        </p:spPr>
        <p:txBody>
          <a:bodyPr vert="horz" lIns="91440" tIns="45720" rIns="91440" bIns="45720" rtlCol="0">
            <a:normAutofit/>
          </a:bodyPr>
          <a:lstStyle/>
          <a:p>
            <a:r>
              <a:rPr lang="en-US" dirty="0">
                <a:solidFill>
                  <a:srgbClr val="FFFFFF"/>
                </a:solidFill>
              </a:rPr>
              <a:t>In Wokingham climate change makes flooding more likely to happen. It also makes heatwaves more likely. </a:t>
            </a:r>
          </a:p>
        </p:txBody>
      </p:sp>
      <p:pic>
        <p:nvPicPr>
          <p:cNvPr id="5" name="Audio 4">
            <a:hlinkClick r:id="" action="ppaction://media"/>
            <a:extLst>
              <a:ext uri="{FF2B5EF4-FFF2-40B4-BE49-F238E27FC236}">
                <a16:creationId xmlns:a16="http://schemas.microsoft.com/office/drawing/2014/main" id="{E2D0C9AD-06DE-4C51-8A31-1BE2C930DC9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6991379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9915">
        <p14:reveal/>
      </p:transition>
    </mc:Choice>
    <mc:Fallback xmlns="">
      <p:transition spd="slow" advTm="991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73AD41DB-DF9F-49BC-85AE-6AB1840A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18372-25F5-4C20-A837-CA4E14A92AD8}"/>
              </a:ext>
            </a:extLst>
          </p:cNvPr>
          <p:cNvSpPr>
            <a:spLocks noGrp="1"/>
          </p:cNvSpPr>
          <p:nvPr>
            <p:ph type="title"/>
          </p:nvPr>
        </p:nvSpPr>
        <p:spPr>
          <a:xfrm>
            <a:off x="838200" y="4669978"/>
            <a:ext cx="3990976" cy="1173700"/>
          </a:xfrm>
        </p:spPr>
        <p:txBody>
          <a:bodyPr vert="horz" lIns="91440" tIns="45720" rIns="91440" bIns="45720" rtlCol="0" anchor="t">
            <a:normAutofit fontScale="90000"/>
          </a:bodyPr>
          <a:lstStyle/>
          <a:p>
            <a:r>
              <a:rPr lang="en-US" sz="3700" dirty="0">
                <a:solidFill>
                  <a:schemeClr val="bg1"/>
                </a:solidFill>
              </a:rPr>
              <a:t>Wait Fossil Fuels…What are they?</a:t>
            </a:r>
          </a:p>
        </p:txBody>
      </p:sp>
      <p:pic>
        <p:nvPicPr>
          <p:cNvPr id="2050" name="Picture 2">
            <a:extLst>
              <a:ext uri="{FF2B5EF4-FFF2-40B4-BE49-F238E27FC236}">
                <a16:creationId xmlns:a16="http://schemas.microsoft.com/office/drawing/2014/main" id="{9E2B380C-3D39-4654-A372-A428CEB575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00"/>
          <a:stretch/>
        </p:blipFill>
        <p:spPr bwMode="auto">
          <a:xfrm>
            <a:off x="20" y="-1"/>
            <a:ext cx="12191980" cy="3984912"/>
          </a:xfrm>
          <a:custGeom>
            <a:avLst/>
            <a:gdLst/>
            <a:ahLst/>
            <a:cxnLst/>
            <a:rect l="l" t="t" r="r" b="b"/>
            <a:pathLst>
              <a:path w="12192000" h="3984912">
                <a:moveTo>
                  <a:pt x="0" y="0"/>
                </a:moveTo>
                <a:lnTo>
                  <a:pt x="12192000" y="0"/>
                </a:lnTo>
                <a:lnTo>
                  <a:pt x="12192000" y="566059"/>
                </a:lnTo>
                <a:lnTo>
                  <a:pt x="12192000" y="794037"/>
                </a:lnTo>
                <a:lnTo>
                  <a:pt x="12192000" y="2336800"/>
                </a:lnTo>
                <a:lnTo>
                  <a:pt x="12192000" y="2631227"/>
                </a:lnTo>
                <a:lnTo>
                  <a:pt x="12192000" y="3908712"/>
                </a:lnTo>
                <a:lnTo>
                  <a:pt x="9439275" y="3984912"/>
                </a:lnTo>
                <a:lnTo>
                  <a:pt x="5572127" y="3737262"/>
                </a:lnTo>
                <a:lnTo>
                  <a:pt x="0" y="3908712"/>
                </a:lnTo>
                <a:lnTo>
                  <a:pt x="0" y="2631227"/>
                </a:lnTo>
                <a:lnTo>
                  <a:pt x="0" y="2336800"/>
                </a:lnTo>
                <a:lnTo>
                  <a:pt x="0" y="794037"/>
                </a:lnTo>
                <a:lnTo>
                  <a:pt x="0" y="566059"/>
                </a:lnTo>
                <a:close/>
              </a:path>
            </a:pathLst>
          </a:custGeom>
          <a:noFill/>
          <a:extLst>
            <a:ext uri="{909E8E84-426E-40DD-AFC4-6F175D3DCCD1}">
              <a14:hiddenFill xmlns:a14="http://schemas.microsoft.com/office/drawing/2010/main">
                <a:solidFill>
                  <a:srgbClr val="FFFFFF"/>
                </a:solidFill>
              </a14:hiddenFill>
            </a:ext>
          </a:extLst>
        </p:spPr>
      </p:pic>
      <p:grpSp>
        <p:nvGrpSpPr>
          <p:cNvPr id="2053" name="Group 72">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054" name="Freeform: Shape 73">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55" name="Freeform: Shape 74">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5">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Content Placeholder 2">
            <a:extLst>
              <a:ext uri="{FF2B5EF4-FFF2-40B4-BE49-F238E27FC236}">
                <a16:creationId xmlns:a16="http://schemas.microsoft.com/office/drawing/2014/main" id="{2A81DF39-A876-41EC-93FD-A77A965D723A}"/>
              </a:ext>
            </a:extLst>
          </p:cNvPr>
          <p:cNvSpPr>
            <a:spLocks noGrp="1"/>
          </p:cNvSpPr>
          <p:nvPr>
            <p:ph sz="half" idx="1"/>
          </p:nvPr>
        </p:nvSpPr>
        <p:spPr>
          <a:xfrm>
            <a:off x="5050302" y="4487594"/>
            <a:ext cx="6306673" cy="2370406"/>
          </a:xfrm>
        </p:spPr>
        <p:txBody>
          <a:bodyPr vert="horz" lIns="91440" tIns="45720" rIns="91440" bIns="45720" rtlCol="0">
            <a:normAutofit fontScale="85000" lnSpcReduction="10000"/>
          </a:bodyPr>
          <a:lstStyle/>
          <a:p>
            <a:r>
              <a:rPr lang="en-US" sz="1700" dirty="0">
                <a:solidFill>
                  <a:schemeClr val="bg1">
                    <a:alpha val="80000"/>
                  </a:schemeClr>
                </a:solidFill>
              </a:rPr>
              <a:t>Fossil fuels are made from plants and creatures that have died and over millions of years have been squashed tightly together and as a result contain a lot of energy.</a:t>
            </a:r>
          </a:p>
          <a:p>
            <a:r>
              <a:rPr lang="en-US" sz="1700" dirty="0">
                <a:solidFill>
                  <a:schemeClr val="bg1">
                    <a:alpha val="80000"/>
                  </a:schemeClr>
                </a:solidFill>
              </a:rPr>
              <a:t>They have become buried deep underground under layers of earth and rock.</a:t>
            </a:r>
          </a:p>
          <a:p>
            <a:r>
              <a:rPr lang="en-US" sz="1700" dirty="0">
                <a:solidFill>
                  <a:schemeClr val="bg1">
                    <a:alpha val="80000"/>
                  </a:schemeClr>
                </a:solidFill>
              </a:rPr>
              <a:t>Fossil fuels can come in the form of a solid Coal, a liquid, Oil or a gas, Natural Gas.</a:t>
            </a:r>
          </a:p>
          <a:p>
            <a:r>
              <a:rPr lang="en-US" sz="1700" dirty="0">
                <a:solidFill>
                  <a:schemeClr val="bg1">
                    <a:alpha val="80000"/>
                  </a:schemeClr>
                </a:solidFill>
              </a:rPr>
              <a:t>Over the past 150 years humans have been digging them up to burn and turn into energy.</a:t>
            </a:r>
          </a:p>
          <a:p>
            <a:r>
              <a:rPr lang="en-US" sz="1700" dirty="0">
                <a:solidFill>
                  <a:schemeClr val="bg1">
                    <a:alpha val="80000"/>
                  </a:schemeClr>
                </a:solidFill>
              </a:rPr>
              <a:t>Take five minutes to discuss and write down some examples of everyday things we do that result in burning fossil fuels. </a:t>
            </a:r>
          </a:p>
          <a:p>
            <a:endParaRPr lang="en-US" sz="600" dirty="0">
              <a:solidFill>
                <a:schemeClr val="bg1">
                  <a:alpha val="80000"/>
                </a:schemeClr>
              </a:solidFill>
            </a:endParaRPr>
          </a:p>
        </p:txBody>
      </p:sp>
      <p:pic>
        <p:nvPicPr>
          <p:cNvPr id="6" name="Audio 5">
            <a:hlinkClick r:id="" action="ppaction://media"/>
            <a:extLst>
              <a:ext uri="{FF2B5EF4-FFF2-40B4-BE49-F238E27FC236}">
                <a16:creationId xmlns:a16="http://schemas.microsoft.com/office/drawing/2014/main" id="{4F87071A-4C86-4FD0-9D23-D8A109BAABD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899060910"/>
      </p:ext>
    </p:extLst>
  </p:cSld>
  <p:clrMapOvr>
    <a:masterClrMapping/>
  </p:clrMapOvr>
  <mc:AlternateContent xmlns:mc="http://schemas.openxmlformats.org/markup-compatibility/2006" xmlns:p14="http://schemas.microsoft.com/office/powerpoint/2010/main">
    <mc:Choice Requires="p14">
      <p:transition spd="slow" p14:dur="3400" advTm="48630">
        <p14:reveal/>
      </p:transition>
    </mc:Choice>
    <mc:Fallback xmlns="">
      <p:transition spd="slow" advTm="4863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472287-70C8-49D6-ACF0-454BFAA02B5E}"/>
              </a:ext>
            </a:extLst>
          </p:cNvPr>
          <p:cNvPicPr>
            <a:picLocks noChangeAspect="1"/>
          </p:cNvPicPr>
          <p:nvPr/>
        </p:nvPicPr>
        <p:blipFill rotWithShape="1">
          <a:blip r:embed="rId4">
            <a:duotone>
              <a:prstClr val="black"/>
              <a:schemeClr val="tx2">
                <a:tint val="45000"/>
                <a:satMod val="400000"/>
              </a:schemeClr>
            </a:duotone>
          </a:blip>
          <a:srcRect t="15730"/>
          <a:stretch/>
        </p:blipFill>
        <p:spPr>
          <a:xfrm>
            <a:off x="20" y="1"/>
            <a:ext cx="12191980" cy="6857999"/>
          </a:xfrm>
          <a:prstGeom prst="rect">
            <a:avLst/>
          </a:prstGeom>
        </p:spPr>
      </p:pic>
      <p:sp>
        <p:nvSpPr>
          <p:cNvPr id="17" name="Rectangle 16">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B685105E-6CBF-40B5-A730-253AB4B3AA59}"/>
              </a:ext>
            </a:extLst>
          </p:cNvPr>
          <p:cNvSpPr>
            <a:spLocks noGrp="1"/>
          </p:cNvSpPr>
          <p:nvPr>
            <p:ph type="title"/>
          </p:nvPr>
        </p:nvSpPr>
        <p:spPr>
          <a:xfrm>
            <a:off x="4050889" y="365758"/>
            <a:ext cx="6784259" cy="1828800"/>
          </a:xfrm>
        </p:spPr>
        <p:txBody>
          <a:bodyPr vert="horz" lIns="91440" tIns="45720" rIns="91440" bIns="45720" rtlCol="0" anchor="ctr">
            <a:normAutofit/>
          </a:bodyPr>
          <a:lstStyle/>
          <a:p>
            <a:r>
              <a:rPr lang="en-US" sz="4800">
                <a:solidFill>
                  <a:schemeClr val="tx1">
                    <a:lumMod val="85000"/>
                    <a:lumOff val="15000"/>
                  </a:schemeClr>
                </a:solidFill>
              </a:rPr>
              <a:t>Fossil Fuels Produce Greenhouse Gases</a:t>
            </a:r>
          </a:p>
        </p:txBody>
      </p:sp>
      <p:sp>
        <p:nvSpPr>
          <p:cNvPr id="19" name="Rectangle 18">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F47F6BD-EE27-471A-842C-43C952185059}"/>
              </a:ext>
            </a:extLst>
          </p:cNvPr>
          <p:cNvGraphicFramePr>
            <a:graphicFrameLocks noGrp="1"/>
          </p:cNvGraphicFramePr>
          <p:nvPr>
            <p:ph sz="half" idx="1"/>
            <p:extLst>
              <p:ext uri="{D42A27DB-BD31-4B8C-83A1-F6EECF244321}">
                <p14:modId xmlns:p14="http://schemas.microsoft.com/office/powerpoint/2010/main" val="2028757240"/>
              </p:ext>
            </p:extLst>
          </p:nvPr>
        </p:nvGraphicFramePr>
        <p:xfrm>
          <a:off x="4050889" y="2324100"/>
          <a:ext cx="6784259" cy="38750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 name="Audio 2">
            <a:hlinkClick r:id="" action="ppaction://media"/>
            <a:extLst>
              <a:ext uri="{FF2B5EF4-FFF2-40B4-BE49-F238E27FC236}">
                <a16:creationId xmlns:a16="http://schemas.microsoft.com/office/drawing/2014/main" id="{89E7F1A6-7593-42E5-BC84-9ECE0E6AB4B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08008251"/>
      </p:ext>
    </p:extLst>
  </p:cSld>
  <p:clrMapOvr>
    <a:masterClrMapping/>
  </p:clrMapOvr>
  <p:transition spd="slow" advTm="4285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A diagram shows some of the energy coming from the sun reflected by the atmosphere and some of it absorbed by the atmosphere and the Earth. It also shows how some energy from the Earth gets trapped in the atmosphere.">
            <a:extLst>
              <a:ext uri="{FF2B5EF4-FFF2-40B4-BE49-F238E27FC236}">
                <a16:creationId xmlns:a16="http://schemas.microsoft.com/office/drawing/2014/main" id="{03E40350-BA8D-4E31-9E90-5FF8EBED3A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 b="17522"/>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a:extLst>
              <a:ext uri="{FF2B5EF4-FFF2-40B4-BE49-F238E27FC236}">
                <a16:creationId xmlns:a16="http://schemas.microsoft.com/office/drawing/2014/main" id="{6C0B5B6E-C854-4CDA-B168-9DC789B6D76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1004592530"/>
      </p:ext>
    </p:extLst>
  </p:cSld>
  <p:clrMapOvr>
    <a:masterClrMapping/>
  </p:clrMapOvr>
  <mc:AlternateContent xmlns:mc="http://schemas.openxmlformats.org/markup-compatibility/2006" xmlns:p14="http://schemas.microsoft.com/office/powerpoint/2010/main">
    <mc:Choice Requires="p14">
      <p:transition spd="slow" p14:dur="3400" advTm="20066">
        <p14:reveal/>
      </p:transition>
    </mc:Choice>
    <mc:Fallback xmlns="">
      <p:transition spd="slow" advTm="2006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here’s no question that carbon dioxide is the biggest contributor to human-caused climate change, so that’s the big focus of mitigation efforts. But there are a number of others that are also significant,” says Jessika Trancik, the Atlantic Richfield Career Development Associate Professor in Energy Studies at MIT’s Institute for Data, Systems, and Society.">
            <a:extLst>
              <a:ext uri="{FF2B5EF4-FFF2-40B4-BE49-F238E27FC236}">
                <a16:creationId xmlns:a16="http://schemas.microsoft.com/office/drawing/2014/main" id="{7E83230F-C233-4414-8B05-F2245197B43C}"/>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l="8033" t="9091" r="15257"/>
          <a:stretch/>
        </p:blipFill>
        <p:spPr bwMode="auto">
          <a:xfrm>
            <a:off x="3522468" y="10"/>
            <a:ext cx="86695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59CED7E-5544-42DE-975A-136F8E8DDA1C}"/>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a:t>Greenhouse Gases</a:t>
            </a:r>
          </a:p>
        </p:txBody>
      </p:sp>
      <p:sp>
        <p:nvSpPr>
          <p:cNvPr id="75" name="Rectangle 74">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6BF2CDD-FB66-4BF4-9B84-701F7184C987}"/>
              </a:ext>
            </a:extLst>
          </p:cNvPr>
          <p:cNvSpPr>
            <a:spLocks noGrp="1"/>
          </p:cNvSpPr>
          <p:nvPr>
            <p:ph sz="half" idx="1"/>
          </p:nvPr>
        </p:nvSpPr>
        <p:spPr>
          <a:xfrm>
            <a:off x="371094" y="2718054"/>
            <a:ext cx="3438906" cy="3207258"/>
          </a:xfrm>
        </p:spPr>
        <p:txBody>
          <a:bodyPr vert="horz" lIns="91440" tIns="45720" rIns="91440" bIns="45720" rtlCol="0" anchor="t">
            <a:normAutofit lnSpcReduction="10000"/>
          </a:bodyPr>
          <a:lstStyle/>
          <a:p>
            <a:r>
              <a:rPr lang="en-US" sz="1700" dirty="0"/>
              <a:t>The release of carbon dioxide and methane gas through energy use causes an increase in greenhouse gases in the atmosphere.</a:t>
            </a:r>
          </a:p>
          <a:p>
            <a:r>
              <a:rPr lang="en-US" sz="1700" dirty="0"/>
              <a:t>It is caused by the sunrays entering the atmosphere and the heat from the rays being trapped by carbon dioxide &amp; methane.</a:t>
            </a:r>
          </a:p>
          <a:p>
            <a:r>
              <a:rPr lang="en-US" sz="1700" dirty="0"/>
              <a:t>We need some greenhouse gases to keep the earth warm, but we have upset the balance the average temperature of our planet is rising.</a:t>
            </a:r>
          </a:p>
        </p:txBody>
      </p:sp>
      <p:pic>
        <p:nvPicPr>
          <p:cNvPr id="4" name="Audio 3">
            <a:hlinkClick r:id="" action="ppaction://media"/>
            <a:extLst>
              <a:ext uri="{FF2B5EF4-FFF2-40B4-BE49-F238E27FC236}">
                <a16:creationId xmlns:a16="http://schemas.microsoft.com/office/drawing/2014/main" id="{0AA74CEB-5E8E-4D5E-943D-C6C1787FC2F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9824764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29455"/>
    </mc:Choice>
    <mc:Fallback xmlns="">
      <p:transition spd="slow" advTm="294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5F18414D-1626-4996-AACB-23D3DE45B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793A2DBE-16F7-469A-BE3F-A60DDD61134F}"/>
              </a:ext>
            </a:extLst>
          </p:cNvPr>
          <p:cNvSpPr>
            <a:spLocks noGrp="1"/>
          </p:cNvSpPr>
          <p:nvPr>
            <p:ph type="ctrTitle"/>
          </p:nvPr>
        </p:nvSpPr>
        <p:spPr>
          <a:xfrm>
            <a:off x="1767693" y="541216"/>
            <a:ext cx="3667125" cy="2387600"/>
          </a:xfrm>
        </p:spPr>
        <p:txBody>
          <a:bodyPr>
            <a:normAutofit/>
          </a:bodyPr>
          <a:lstStyle/>
          <a:p>
            <a:pPr algn="l"/>
            <a:r>
              <a:rPr lang="en-GB" sz="3500" dirty="0">
                <a:solidFill>
                  <a:schemeClr val="bg1"/>
                </a:solidFill>
              </a:rPr>
              <a:t>Farming &amp; Greenhouse gases</a:t>
            </a:r>
          </a:p>
        </p:txBody>
      </p:sp>
      <p:sp>
        <p:nvSpPr>
          <p:cNvPr id="3" name="Subtitle 2">
            <a:extLst>
              <a:ext uri="{FF2B5EF4-FFF2-40B4-BE49-F238E27FC236}">
                <a16:creationId xmlns:a16="http://schemas.microsoft.com/office/drawing/2014/main" id="{F5232B9D-E9FF-4706-A5DE-F35BFDF31022}"/>
              </a:ext>
            </a:extLst>
          </p:cNvPr>
          <p:cNvSpPr>
            <a:spLocks noGrp="1"/>
          </p:cNvSpPr>
          <p:nvPr>
            <p:ph type="subTitle" idx="1"/>
          </p:nvPr>
        </p:nvSpPr>
        <p:spPr>
          <a:xfrm>
            <a:off x="1055077" y="3494783"/>
            <a:ext cx="5040923" cy="3131096"/>
          </a:xfrm>
        </p:spPr>
        <p:txBody>
          <a:bodyPr>
            <a:normAutofit/>
          </a:bodyPr>
          <a:lstStyle/>
          <a:p>
            <a:pPr marL="342900" indent="-342900" algn="l">
              <a:buFont typeface="Arial" panose="020B0604020202020204" pitchFamily="34" charset="0"/>
              <a:buChar char="•"/>
            </a:pPr>
            <a:r>
              <a:rPr lang="en-GB" sz="1400" dirty="0">
                <a:solidFill>
                  <a:schemeClr val="bg1"/>
                </a:solidFill>
              </a:rPr>
              <a:t>Farming is another way greenhouse gases are added to the atmosphere.</a:t>
            </a:r>
          </a:p>
          <a:p>
            <a:pPr marL="342900" indent="-342900" algn="l">
              <a:buFont typeface="Arial" panose="020B0604020202020204" pitchFamily="34" charset="0"/>
              <a:buChar char="•"/>
            </a:pPr>
            <a:r>
              <a:rPr lang="en-GB" sz="1400" dirty="0">
                <a:solidFill>
                  <a:schemeClr val="bg1"/>
                </a:solidFill>
              </a:rPr>
              <a:t>Cows &amp; sheep produce methane which is released into the air. </a:t>
            </a:r>
          </a:p>
          <a:p>
            <a:pPr marL="342900" indent="-342900" algn="l">
              <a:buFont typeface="Arial" panose="020B0604020202020204" pitchFamily="34" charset="0"/>
              <a:buChar char="•"/>
            </a:pPr>
            <a:r>
              <a:rPr lang="en-GB" sz="1400" dirty="0">
                <a:solidFill>
                  <a:schemeClr val="bg1"/>
                </a:solidFill>
              </a:rPr>
              <a:t>The land needed to produce cows, sheep and pigs is far greater than the land needed to grow plant proteins which in turn prevents more land being used for planting forests that would draw in and store carbon dioxide.</a:t>
            </a:r>
          </a:p>
          <a:p>
            <a:pPr marL="342900" indent="-342900" algn="l">
              <a:buFont typeface="Arial" panose="020B0604020202020204" pitchFamily="34" charset="0"/>
              <a:buChar char="•"/>
            </a:pPr>
            <a:r>
              <a:rPr lang="en-GB" sz="1400" dirty="0">
                <a:solidFill>
                  <a:schemeClr val="bg1"/>
                </a:solidFill>
              </a:rPr>
              <a:t>Swapping you’re protein to a plant based alternative can help you reduce your carbon footprint. If you help with the shopping take a look at the vegetarian meats that are available.</a:t>
            </a:r>
          </a:p>
          <a:p>
            <a:pPr marL="342900" indent="-342900" algn="l">
              <a:buFont typeface="Arial" panose="020B0604020202020204" pitchFamily="34" charset="0"/>
              <a:buChar char="•"/>
            </a:pPr>
            <a:endParaRPr lang="en-GB" sz="1000" dirty="0">
              <a:solidFill>
                <a:schemeClr val="bg1"/>
              </a:solidFill>
            </a:endParaRPr>
          </a:p>
          <a:p>
            <a:pPr marL="342900" indent="-342900" algn="l">
              <a:buFont typeface="Arial" panose="020B0604020202020204" pitchFamily="34" charset="0"/>
              <a:buChar char="•"/>
            </a:pPr>
            <a:endParaRPr lang="en-GB" sz="1000" dirty="0">
              <a:solidFill>
                <a:schemeClr val="bg1"/>
              </a:solidFill>
            </a:endParaRPr>
          </a:p>
          <a:p>
            <a:pPr marL="342900" indent="-342900" algn="l">
              <a:buFont typeface="Arial" panose="020B0604020202020204" pitchFamily="34" charset="0"/>
              <a:buChar char="•"/>
            </a:pPr>
            <a:endParaRPr lang="en-GB" sz="1000" dirty="0">
              <a:solidFill>
                <a:schemeClr val="bg1"/>
              </a:solidFill>
            </a:endParaRPr>
          </a:p>
        </p:txBody>
      </p:sp>
      <p:cxnSp>
        <p:nvCxnSpPr>
          <p:cNvPr id="143" name="Straight Connector 142">
            <a:extLst>
              <a:ext uri="{FF2B5EF4-FFF2-40B4-BE49-F238E27FC236}">
                <a16:creationId xmlns:a16="http://schemas.microsoft.com/office/drawing/2014/main" id="{07A9243D-8FC3-4B36-874B-55906B03F4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3209925"/>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146" name="Picture 2" descr="image">
            <a:extLst>
              <a:ext uri="{FF2B5EF4-FFF2-40B4-BE49-F238E27FC236}">
                <a16:creationId xmlns:a16="http://schemas.microsoft.com/office/drawing/2014/main" id="{1788B567-11D0-4DF7-9B63-CAC26DA6862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694" b="-1"/>
          <a:stretch/>
        </p:blipFill>
        <p:spPr bwMode="auto">
          <a:xfrm>
            <a:off x="6932752" y="2153424"/>
            <a:ext cx="4718321" cy="3732837"/>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Audio 3">
            <a:hlinkClick r:id="" action="ppaction://media"/>
            <a:extLst>
              <a:ext uri="{FF2B5EF4-FFF2-40B4-BE49-F238E27FC236}">
                <a16:creationId xmlns:a16="http://schemas.microsoft.com/office/drawing/2014/main" id="{672A4160-6B14-40BD-B5D5-40BF6A5837B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31327171"/>
      </p:ext>
    </p:extLst>
  </p:cSld>
  <p:clrMapOvr>
    <a:masterClrMapping/>
  </p:clrMapOvr>
  <mc:AlternateContent xmlns:mc="http://schemas.openxmlformats.org/markup-compatibility/2006" xmlns:p14="http://schemas.microsoft.com/office/powerpoint/2010/main">
    <mc:Choice Requires="p14">
      <p:transition spd="slow" p14:dur="3400" advTm="42247">
        <p14:reveal/>
      </p:transition>
    </mc:Choice>
    <mc:Fallback xmlns="">
      <p:transition spd="slow" advTm="4224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5012</TotalTime>
  <Words>703</Words>
  <Application>Microsoft Office PowerPoint</Application>
  <PresentationFormat>Widescreen</PresentationFormat>
  <Paragraphs>36</Paragraphs>
  <Slides>11</Slides>
  <Notes>0</Notes>
  <HiddenSlides>0</HiddenSlides>
  <MMClips>11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Meiryo</vt:lpstr>
      <vt:lpstr>Arial</vt:lpstr>
      <vt:lpstr>Calibri</vt:lpstr>
      <vt:lpstr>Calibri Light</vt:lpstr>
      <vt:lpstr>Century Schoolbook</vt:lpstr>
      <vt:lpstr>Office Theme</vt:lpstr>
      <vt:lpstr>My Carbon Footprint</vt:lpstr>
      <vt:lpstr>PowerPoint Presentation</vt:lpstr>
      <vt:lpstr>PowerPoint Presentation</vt:lpstr>
      <vt:lpstr>Climate Change</vt:lpstr>
      <vt:lpstr>Wait Fossil Fuels…What are they?</vt:lpstr>
      <vt:lpstr>Fossil Fuels Produce Greenhouse Gases</vt:lpstr>
      <vt:lpstr>PowerPoint Presentation</vt:lpstr>
      <vt:lpstr>Greenhouse Gases</vt:lpstr>
      <vt:lpstr>Farming &amp; Greenhouse gases</vt:lpstr>
      <vt:lpstr>What can I do to reduce my Carbon Footprint?</vt:lpstr>
      <vt:lpstr>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Adams</dc:creator>
  <cp:lastModifiedBy>Anne-Marie Hull</cp:lastModifiedBy>
  <cp:revision>40</cp:revision>
  <dcterms:created xsi:type="dcterms:W3CDTF">2021-03-19T13:39:25Z</dcterms:created>
  <dcterms:modified xsi:type="dcterms:W3CDTF">2021-06-16T15:50:52Z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2021-06-16T15:49:52Z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428efba6-d68f-4b0b-8ee1-8334abc53b45</vt:lpwstr>
  </property>
  <property fmtid="{D5CDD505-2E9C-101B-9397-08002B2CF9AE}" pid="8" name="MSIP_Label_2b28a9a6-133a-4796-ad7d-6b90f7583680_ContentBits">
    <vt:lpwstr>2</vt:lpwstr>
  </property>
</Properties>
</file>