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4" r:id="rId1"/>
  </p:sldMasterIdLst>
  <p:notesMasterIdLst>
    <p:notesMasterId r:id="rId15"/>
  </p:notesMasterIdLst>
  <p:sldIdLst>
    <p:sldId id="256" r:id="rId2"/>
    <p:sldId id="257" r:id="rId3"/>
    <p:sldId id="289" r:id="rId4"/>
    <p:sldId id="273" r:id="rId5"/>
    <p:sldId id="285" r:id="rId6"/>
    <p:sldId id="286" r:id="rId7"/>
    <p:sldId id="288" r:id="rId8"/>
    <p:sldId id="284" r:id="rId9"/>
    <p:sldId id="275" r:id="rId10"/>
    <p:sldId id="282" r:id="rId11"/>
    <p:sldId id="283" r:id="rId12"/>
    <p:sldId id="272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Wokingham</a:t>
            </a:r>
            <a:r>
              <a:rPr lang="en-US" baseline="0"/>
              <a:t> School Travel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Sheet1!$D$60:$L$60</c:f>
              <c:strCache>
                <c:ptCount val="9"/>
                <c:pt idx="0">
                  <c:v>Usual: Walk</c:v>
                </c:pt>
                <c:pt idx="1">
                  <c:v>Usual: Cycle</c:v>
                </c:pt>
                <c:pt idx="2">
                  <c:v>Usual: Scooting/Skating</c:v>
                </c:pt>
                <c:pt idx="3">
                  <c:v>Usual: Public Service Bus</c:v>
                </c:pt>
                <c:pt idx="4">
                  <c:v>Usual: Dedicated School Bus</c:v>
                </c:pt>
                <c:pt idx="5">
                  <c:v>Usual: Park &amp; Stride/Walk</c:v>
                </c:pt>
                <c:pt idx="6">
                  <c:v>Usual: Train/Tube/Metro</c:v>
                </c:pt>
                <c:pt idx="7">
                  <c:v>Usual: Car Share</c:v>
                </c:pt>
                <c:pt idx="8">
                  <c:v>Usual: Car</c:v>
                </c:pt>
              </c:strCache>
            </c:strRef>
          </c:cat>
          <c:val>
            <c:numRef>
              <c:f>Sheet1!$D$67:$L$67</c:f>
              <c:numCache>
                <c:formatCode>0.00%</c:formatCode>
                <c:ptCount val="9"/>
                <c:pt idx="0">
                  <c:v>0.43186180422264875</c:v>
                </c:pt>
                <c:pt idx="1">
                  <c:v>6.71785028790787E-2</c:v>
                </c:pt>
                <c:pt idx="2">
                  <c:v>6.6538707613563661E-2</c:v>
                </c:pt>
                <c:pt idx="3">
                  <c:v>6.3979526551503517E-3</c:v>
                </c:pt>
                <c:pt idx="4">
                  <c:v>0</c:v>
                </c:pt>
                <c:pt idx="5">
                  <c:v>0.1145233525271913</c:v>
                </c:pt>
                <c:pt idx="6">
                  <c:v>0</c:v>
                </c:pt>
                <c:pt idx="7">
                  <c:v>2.943058221369162E-2</c:v>
                </c:pt>
                <c:pt idx="8">
                  <c:v>0.28406909788867563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D-4AA3-80D7-A6ECB9919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373392"/>
        <c:axId val="378214360"/>
      </c:barChart>
      <c:catAx>
        <c:axId val="5963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14360"/>
        <c:crosses val="autoZero"/>
        <c:auto val="1"/>
        <c:lblAlgn val="ctr"/>
        <c:lblOffset val="100"/>
        <c:noMultiLvlLbl val="0"/>
      </c:catAx>
      <c:valAx>
        <c:axId val="37821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37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4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4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BE07C-95C9-47D1-8C21-5B3CF7C6E5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7BC704-5DA6-45ED-A492-E2755565B20B}">
      <dgm:prSet/>
      <dgm:spPr/>
      <dgm:t>
        <a:bodyPr/>
        <a:lstStyle/>
        <a:p>
          <a:r>
            <a:rPr lang="en-GB"/>
            <a:t>A place is found near the school where parents can park and the children can walk or cycle to school together.</a:t>
          </a:r>
          <a:endParaRPr lang="en-US"/>
        </a:p>
      </dgm:t>
    </dgm:pt>
    <dgm:pt modelId="{356696B5-E46D-41DC-9868-88B774910B2F}" type="parTrans" cxnId="{CEC5520B-95E5-4881-8F3C-A2BA7039F295}">
      <dgm:prSet/>
      <dgm:spPr/>
      <dgm:t>
        <a:bodyPr/>
        <a:lstStyle/>
        <a:p>
          <a:endParaRPr lang="en-US"/>
        </a:p>
      </dgm:t>
    </dgm:pt>
    <dgm:pt modelId="{AE51DA31-E170-4822-B149-8CD00834B705}" type="sibTrans" cxnId="{CEC5520B-95E5-4881-8F3C-A2BA7039F295}">
      <dgm:prSet/>
      <dgm:spPr/>
      <dgm:t>
        <a:bodyPr/>
        <a:lstStyle/>
        <a:p>
          <a:endParaRPr lang="en-US"/>
        </a:p>
      </dgm:t>
    </dgm:pt>
    <dgm:pt modelId="{C89A3AEC-CFE5-4AB6-8845-58DC31749E36}">
      <dgm:prSet/>
      <dgm:spPr/>
      <dgm:t>
        <a:bodyPr/>
        <a:lstStyle/>
        <a:p>
          <a:r>
            <a:rPr lang="en-GB"/>
            <a:t>A park and stride / cycle is where you walk or cycle to school with your own parents.</a:t>
          </a:r>
          <a:endParaRPr lang="en-US"/>
        </a:p>
      </dgm:t>
    </dgm:pt>
    <dgm:pt modelId="{CBCF00D1-188F-4F8D-A72E-EF9BF3C6F455}" type="parTrans" cxnId="{10A77948-8488-4F55-BB7B-C7A293FDF175}">
      <dgm:prSet/>
      <dgm:spPr/>
      <dgm:t>
        <a:bodyPr/>
        <a:lstStyle/>
        <a:p>
          <a:endParaRPr lang="en-US"/>
        </a:p>
      </dgm:t>
    </dgm:pt>
    <dgm:pt modelId="{362C8540-5391-448D-9F35-180E81616BB9}" type="sibTrans" cxnId="{10A77948-8488-4F55-BB7B-C7A293FDF175}">
      <dgm:prSet/>
      <dgm:spPr/>
      <dgm:t>
        <a:bodyPr/>
        <a:lstStyle/>
        <a:p>
          <a:endParaRPr lang="en-US"/>
        </a:p>
      </dgm:t>
    </dgm:pt>
    <dgm:pt modelId="{B4C6A2E8-DED2-4A25-A002-70B161C80486}">
      <dgm:prSet/>
      <dgm:spPr/>
      <dgm:t>
        <a:bodyPr/>
        <a:lstStyle/>
        <a:p>
          <a:r>
            <a:rPr lang="en-GB"/>
            <a:t>A walking bus or cycle train are where volunteers will walk or cycle with you.</a:t>
          </a:r>
          <a:endParaRPr lang="en-US"/>
        </a:p>
      </dgm:t>
    </dgm:pt>
    <dgm:pt modelId="{DDA72962-6C5C-4166-BB61-887C540D6852}" type="parTrans" cxnId="{C7BA84CD-C7F2-4C04-91F4-FDD997829BE4}">
      <dgm:prSet/>
      <dgm:spPr/>
      <dgm:t>
        <a:bodyPr/>
        <a:lstStyle/>
        <a:p>
          <a:endParaRPr lang="en-US"/>
        </a:p>
      </dgm:t>
    </dgm:pt>
    <dgm:pt modelId="{0211563B-A3FE-48E0-BB87-7BFE230FCE2E}" type="sibTrans" cxnId="{C7BA84CD-C7F2-4C04-91F4-FDD997829BE4}">
      <dgm:prSet/>
      <dgm:spPr/>
      <dgm:t>
        <a:bodyPr/>
        <a:lstStyle/>
        <a:p>
          <a:endParaRPr lang="en-US"/>
        </a:p>
      </dgm:t>
    </dgm:pt>
    <dgm:pt modelId="{BD23F3DA-ABED-4649-82B8-0BD7AE621678}" type="pres">
      <dgm:prSet presAssocID="{E71BE07C-95C9-47D1-8C21-5B3CF7C6E56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6C526-4A50-4F50-9491-BC5CA2C90AC6}" type="pres">
      <dgm:prSet presAssocID="{EF7BC704-5DA6-45ED-A492-E2755565B20B}" presName="compNode" presStyleCnt="0"/>
      <dgm:spPr/>
    </dgm:pt>
    <dgm:pt modelId="{7211E3EA-F256-40BA-9F95-8C538AB59A7F}" type="pres">
      <dgm:prSet presAssocID="{EF7BC704-5DA6-45ED-A492-E2755565B20B}" presName="bgRect" presStyleLbl="bgShp" presStyleIdx="0" presStyleCnt="3"/>
      <dgm:spPr/>
    </dgm:pt>
    <dgm:pt modelId="{E426FF17-BA9A-47C3-A805-A4067588F743}" type="pres">
      <dgm:prSet presAssocID="{EF7BC704-5DA6-45ED-A492-E2755565B2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2F61982B-73D1-4708-A1B7-C9C1E19DBDFE}" type="pres">
      <dgm:prSet presAssocID="{EF7BC704-5DA6-45ED-A492-E2755565B20B}" presName="spaceRect" presStyleCnt="0"/>
      <dgm:spPr/>
    </dgm:pt>
    <dgm:pt modelId="{529B1A79-0B8A-414A-9250-0D38F73D96A9}" type="pres">
      <dgm:prSet presAssocID="{EF7BC704-5DA6-45ED-A492-E2755565B20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79230F-D795-4D72-A809-1AAC29EC6008}" type="pres">
      <dgm:prSet presAssocID="{AE51DA31-E170-4822-B149-8CD00834B705}" presName="sibTrans" presStyleCnt="0"/>
      <dgm:spPr/>
    </dgm:pt>
    <dgm:pt modelId="{831C6113-99FF-42F3-A33C-A4806596B056}" type="pres">
      <dgm:prSet presAssocID="{C89A3AEC-CFE5-4AB6-8845-58DC31749E36}" presName="compNode" presStyleCnt="0"/>
      <dgm:spPr/>
    </dgm:pt>
    <dgm:pt modelId="{A17DEE7C-93E6-4282-83A5-D462966FBE0C}" type="pres">
      <dgm:prSet presAssocID="{C89A3AEC-CFE5-4AB6-8845-58DC31749E36}" presName="bgRect" presStyleLbl="bgShp" presStyleIdx="1" presStyleCnt="3"/>
      <dgm:spPr/>
    </dgm:pt>
    <dgm:pt modelId="{FC157B81-0601-45E5-98A0-8345ACA70400}" type="pres">
      <dgm:prSet presAssocID="{C89A3AEC-CFE5-4AB6-8845-58DC31749E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ycling"/>
        </a:ext>
      </dgm:extLst>
    </dgm:pt>
    <dgm:pt modelId="{15F79647-9881-4F51-BA7B-7D369D098515}" type="pres">
      <dgm:prSet presAssocID="{C89A3AEC-CFE5-4AB6-8845-58DC31749E36}" presName="spaceRect" presStyleCnt="0"/>
      <dgm:spPr/>
    </dgm:pt>
    <dgm:pt modelId="{AE8D7481-2D78-4847-8284-322141A105DD}" type="pres">
      <dgm:prSet presAssocID="{C89A3AEC-CFE5-4AB6-8845-58DC31749E3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1F7DD0-69FD-4D2D-84F6-B3E79E0770CE}" type="pres">
      <dgm:prSet presAssocID="{362C8540-5391-448D-9F35-180E81616BB9}" presName="sibTrans" presStyleCnt="0"/>
      <dgm:spPr/>
    </dgm:pt>
    <dgm:pt modelId="{05A02BF1-8850-4825-88C5-CCC5EA7BF038}" type="pres">
      <dgm:prSet presAssocID="{B4C6A2E8-DED2-4A25-A002-70B161C80486}" presName="compNode" presStyleCnt="0"/>
      <dgm:spPr/>
    </dgm:pt>
    <dgm:pt modelId="{73539F41-B442-4EE4-91A9-B2A799719283}" type="pres">
      <dgm:prSet presAssocID="{B4C6A2E8-DED2-4A25-A002-70B161C80486}" presName="bgRect" presStyleLbl="bgShp" presStyleIdx="2" presStyleCnt="3"/>
      <dgm:spPr/>
    </dgm:pt>
    <dgm:pt modelId="{F35C4527-9D01-4049-BA3E-2BB8806A00D2}" type="pres">
      <dgm:prSet presAssocID="{B4C6A2E8-DED2-4A25-A002-70B161C8048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CE4D04AF-F842-4A8B-A7A6-A1F4C24E49AA}" type="pres">
      <dgm:prSet presAssocID="{B4C6A2E8-DED2-4A25-A002-70B161C80486}" presName="spaceRect" presStyleCnt="0"/>
      <dgm:spPr/>
    </dgm:pt>
    <dgm:pt modelId="{73293D1D-F84E-4F4B-9CFA-398C0D50FA24}" type="pres">
      <dgm:prSet presAssocID="{B4C6A2E8-DED2-4A25-A002-70B161C8048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EC5520B-95E5-4881-8F3C-A2BA7039F295}" srcId="{E71BE07C-95C9-47D1-8C21-5B3CF7C6E567}" destId="{EF7BC704-5DA6-45ED-A492-E2755565B20B}" srcOrd="0" destOrd="0" parTransId="{356696B5-E46D-41DC-9868-88B774910B2F}" sibTransId="{AE51DA31-E170-4822-B149-8CD00834B705}"/>
    <dgm:cxn modelId="{10A77948-8488-4F55-BB7B-C7A293FDF175}" srcId="{E71BE07C-95C9-47D1-8C21-5B3CF7C6E567}" destId="{C89A3AEC-CFE5-4AB6-8845-58DC31749E36}" srcOrd="1" destOrd="0" parTransId="{CBCF00D1-188F-4F8D-A72E-EF9BF3C6F455}" sibTransId="{362C8540-5391-448D-9F35-180E81616BB9}"/>
    <dgm:cxn modelId="{915BD355-9D01-4067-9D3E-D460EF8D2C2D}" type="presOf" srcId="{E71BE07C-95C9-47D1-8C21-5B3CF7C6E567}" destId="{BD23F3DA-ABED-4649-82B8-0BD7AE621678}" srcOrd="0" destOrd="0" presId="urn:microsoft.com/office/officeart/2018/2/layout/IconVerticalSolidList"/>
    <dgm:cxn modelId="{502462A6-B2FD-4E52-8645-E2CDB70A7696}" type="presOf" srcId="{C89A3AEC-CFE5-4AB6-8845-58DC31749E36}" destId="{AE8D7481-2D78-4847-8284-322141A105DD}" srcOrd="0" destOrd="0" presId="urn:microsoft.com/office/officeart/2018/2/layout/IconVerticalSolidList"/>
    <dgm:cxn modelId="{3B0E96C1-3042-4C5C-A3CB-446F91ED07DF}" type="presOf" srcId="{B4C6A2E8-DED2-4A25-A002-70B161C80486}" destId="{73293D1D-F84E-4F4B-9CFA-398C0D50FA24}" srcOrd="0" destOrd="0" presId="urn:microsoft.com/office/officeart/2018/2/layout/IconVerticalSolidList"/>
    <dgm:cxn modelId="{9851E867-89FD-4C9F-A500-C7A5762DEB16}" type="presOf" srcId="{EF7BC704-5DA6-45ED-A492-E2755565B20B}" destId="{529B1A79-0B8A-414A-9250-0D38F73D96A9}" srcOrd="0" destOrd="0" presId="urn:microsoft.com/office/officeart/2018/2/layout/IconVerticalSolidList"/>
    <dgm:cxn modelId="{C7BA84CD-C7F2-4C04-91F4-FDD997829BE4}" srcId="{E71BE07C-95C9-47D1-8C21-5B3CF7C6E567}" destId="{B4C6A2E8-DED2-4A25-A002-70B161C80486}" srcOrd="2" destOrd="0" parTransId="{DDA72962-6C5C-4166-BB61-887C540D6852}" sibTransId="{0211563B-A3FE-48E0-BB87-7BFE230FCE2E}"/>
    <dgm:cxn modelId="{561A4AB2-69D6-4FB6-8257-9126F901B5E5}" type="presParOf" srcId="{BD23F3DA-ABED-4649-82B8-0BD7AE621678}" destId="{DEE6C526-4A50-4F50-9491-BC5CA2C90AC6}" srcOrd="0" destOrd="0" presId="urn:microsoft.com/office/officeart/2018/2/layout/IconVerticalSolidList"/>
    <dgm:cxn modelId="{37749F3F-C7A9-4C62-B03C-E7261E9A6E06}" type="presParOf" srcId="{DEE6C526-4A50-4F50-9491-BC5CA2C90AC6}" destId="{7211E3EA-F256-40BA-9F95-8C538AB59A7F}" srcOrd="0" destOrd="0" presId="urn:microsoft.com/office/officeart/2018/2/layout/IconVerticalSolidList"/>
    <dgm:cxn modelId="{C059A181-DF19-4E60-AE3C-A7138C90C483}" type="presParOf" srcId="{DEE6C526-4A50-4F50-9491-BC5CA2C90AC6}" destId="{E426FF17-BA9A-47C3-A805-A4067588F743}" srcOrd="1" destOrd="0" presId="urn:microsoft.com/office/officeart/2018/2/layout/IconVerticalSolidList"/>
    <dgm:cxn modelId="{F23EDDE0-9159-49C1-B9C6-DA1F7331BE07}" type="presParOf" srcId="{DEE6C526-4A50-4F50-9491-BC5CA2C90AC6}" destId="{2F61982B-73D1-4708-A1B7-C9C1E19DBDFE}" srcOrd="2" destOrd="0" presId="urn:microsoft.com/office/officeart/2018/2/layout/IconVerticalSolidList"/>
    <dgm:cxn modelId="{88C295C7-5C18-4EAA-86BD-185B6FC9D73E}" type="presParOf" srcId="{DEE6C526-4A50-4F50-9491-BC5CA2C90AC6}" destId="{529B1A79-0B8A-414A-9250-0D38F73D96A9}" srcOrd="3" destOrd="0" presId="urn:microsoft.com/office/officeart/2018/2/layout/IconVerticalSolidList"/>
    <dgm:cxn modelId="{4D30749C-B229-42A9-9BB5-88D2C828589B}" type="presParOf" srcId="{BD23F3DA-ABED-4649-82B8-0BD7AE621678}" destId="{DE79230F-D795-4D72-A809-1AAC29EC6008}" srcOrd="1" destOrd="0" presId="urn:microsoft.com/office/officeart/2018/2/layout/IconVerticalSolidList"/>
    <dgm:cxn modelId="{0F297842-E256-4817-B764-ABF93612FB91}" type="presParOf" srcId="{BD23F3DA-ABED-4649-82B8-0BD7AE621678}" destId="{831C6113-99FF-42F3-A33C-A4806596B056}" srcOrd="2" destOrd="0" presId="urn:microsoft.com/office/officeart/2018/2/layout/IconVerticalSolidList"/>
    <dgm:cxn modelId="{BE8AC591-B0FF-4369-A9B3-0B1BB419AF15}" type="presParOf" srcId="{831C6113-99FF-42F3-A33C-A4806596B056}" destId="{A17DEE7C-93E6-4282-83A5-D462966FBE0C}" srcOrd="0" destOrd="0" presId="urn:microsoft.com/office/officeart/2018/2/layout/IconVerticalSolidList"/>
    <dgm:cxn modelId="{F3ABF4C2-2F32-4334-A42F-BE6D5BE9880F}" type="presParOf" srcId="{831C6113-99FF-42F3-A33C-A4806596B056}" destId="{FC157B81-0601-45E5-98A0-8345ACA70400}" srcOrd="1" destOrd="0" presId="urn:microsoft.com/office/officeart/2018/2/layout/IconVerticalSolidList"/>
    <dgm:cxn modelId="{5ABBEA26-5A4E-4706-9840-F5803DF24902}" type="presParOf" srcId="{831C6113-99FF-42F3-A33C-A4806596B056}" destId="{15F79647-9881-4F51-BA7B-7D369D098515}" srcOrd="2" destOrd="0" presId="urn:microsoft.com/office/officeart/2018/2/layout/IconVerticalSolidList"/>
    <dgm:cxn modelId="{5E563F5C-1D81-4797-99AE-09CBE1723E54}" type="presParOf" srcId="{831C6113-99FF-42F3-A33C-A4806596B056}" destId="{AE8D7481-2D78-4847-8284-322141A105DD}" srcOrd="3" destOrd="0" presId="urn:microsoft.com/office/officeart/2018/2/layout/IconVerticalSolidList"/>
    <dgm:cxn modelId="{38E326D0-2245-4676-9921-D96274F69C74}" type="presParOf" srcId="{BD23F3DA-ABED-4649-82B8-0BD7AE621678}" destId="{481F7DD0-69FD-4D2D-84F6-B3E79E0770CE}" srcOrd="3" destOrd="0" presId="urn:microsoft.com/office/officeart/2018/2/layout/IconVerticalSolidList"/>
    <dgm:cxn modelId="{4B532CAA-5AAB-484E-B7BE-1192F81BC626}" type="presParOf" srcId="{BD23F3DA-ABED-4649-82B8-0BD7AE621678}" destId="{05A02BF1-8850-4825-88C5-CCC5EA7BF038}" srcOrd="4" destOrd="0" presId="urn:microsoft.com/office/officeart/2018/2/layout/IconVerticalSolidList"/>
    <dgm:cxn modelId="{D321B4B0-5B2C-4083-B5BC-3C4FCEC02458}" type="presParOf" srcId="{05A02BF1-8850-4825-88C5-CCC5EA7BF038}" destId="{73539F41-B442-4EE4-91A9-B2A799719283}" srcOrd="0" destOrd="0" presId="urn:microsoft.com/office/officeart/2018/2/layout/IconVerticalSolidList"/>
    <dgm:cxn modelId="{14D788EF-CE3E-448A-AD6D-7FAA12ED92EF}" type="presParOf" srcId="{05A02BF1-8850-4825-88C5-CCC5EA7BF038}" destId="{F35C4527-9D01-4049-BA3E-2BB8806A00D2}" srcOrd="1" destOrd="0" presId="urn:microsoft.com/office/officeart/2018/2/layout/IconVerticalSolidList"/>
    <dgm:cxn modelId="{20FED9D2-45F5-44B9-A90C-369D1E9BB8AC}" type="presParOf" srcId="{05A02BF1-8850-4825-88C5-CCC5EA7BF038}" destId="{CE4D04AF-F842-4A8B-A7A6-A1F4C24E49AA}" srcOrd="2" destOrd="0" presId="urn:microsoft.com/office/officeart/2018/2/layout/IconVerticalSolidList"/>
    <dgm:cxn modelId="{FC87DF9E-D37E-4E2C-9979-F98BB928FF5E}" type="presParOf" srcId="{05A02BF1-8850-4825-88C5-CCC5EA7BF038}" destId="{73293D1D-F84E-4F4B-9CFA-398C0D50FA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1E3EA-F256-40BA-9F95-8C538AB59A7F}">
      <dsp:nvSpPr>
        <dsp:cNvPr id="0" name=""/>
        <dsp:cNvSpPr/>
      </dsp:nvSpPr>
      <dsp:spPr>
        <a:xfrm>
          <a:off x="0" y="682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FF17-BA9A-47C3-A805-A4067588F743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B1A79-0B8A-414A-9250-0D38F73D96A9}">
      <dsp:nvSpPr>
        <dsp:cNvPr id="0" name=""/>
        <dsp:cNvSpPr/>
      </dsp:nvSpPr>
      <dsp:spPr>
        <a:xfrm>
          <a:off x="1843589" y="682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A place is found near the school where parents can park and the children can walk or cycle to school together.</a:t>
          </a:r>
          <a:endParaRPr lang="en-US" sz="2300" kern="1200"/>
        </a:p>
      </dsp:txBody>
      <dsp:txXfrm>
        <a:off x="1843589" y="682"/>
        <a:ext cx="4728660" cy="1596181"/>
      </dsp:txXfrm>
    </dsp:sp>
    <dsp:sp modelId="{A17DEE7C-93E6-4282-83A5-D462966FBE0C}">
      <dsp:nvSpPr>
        <dsp:cNvPr id="0" name=""/>
        <dsp:cNvSpPr/>
      </dsp:nvSpPr>
      <dsp:spPr>
        <a:xfrm>
          <a:off x="0" y="1995909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57B81-0601-45E5-98A0-8345ACA70400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D7481-2D78-4847-8284-322141A105DD}">
      <dsp:nvSpPr>
        <dsp:cNvPr id="0" name=""/>
        <dsp:cNvSpPr/>
      </dsp:nvSpPr>
      <dsp:spPr>
        <a:xfrm>
          <a:off x="1843589" y="1995909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A park and stride / cycle is where you walk or cycle to school with your own parents.</a:t>
          </a:r>
          <a:endParaRPr lang="en-US" sz="2300" kern="1200"/>
        </a:p>
      </dsp:txBody>
      <dsp:txXfrm>
        <a:off x="1843589" y="1995909"/>
        <a:ext cx="4728660" cy="1596181"/>
      </dsp:txXfrm>
    </dsp:sp>
    <dsp:sp modelId="{73539F41-B442-4EE4-91A9-B2A799719283}">
      <dsp:nvSpPr>
        <dsp:cNvPr id="0" name=""/>
        <dsp:cNvSpPr/>
      </dsp:nvSpPr>
      <dsp:spPr>
        <a:xfrm>
          <a:off x="0" y="3991136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C4527-9D01-4049-BA3E-2BB8806A00D2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93D1D-F84E-4F4B-9CFA-398C0D50FA24}">
      <dsp:nvSpPr>
        <dsp:cNvPr id="0" name=""/>
        <dsp:cNvSpPr/>
      </dsp:nvSpPr>
      <dsp:spPr>
        <a:xfrm>
          <a:off x="1843589" y="3991136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A walking bus or cycle train are where volunteers will walk or cycle with you.</a:t>
          </a:r>
          <a:endParaRPr lang="en-US" sz="2300" kern="1200"/>
        </a:p>
      </dsp:txBody>
      <dsp:txXfrm>
        <a:off x="1843589" y="3991136"/>
        <a:ext cx="4728660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4F79-4451-4E97-81D8-03C7B0667EB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0829-B2F7-46A4-8548-32333D3EC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like to pause the assembly here so that pupils can consider their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2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pause the assembly here to include a discussion about this topic.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5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4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 you could pause the assembly here to include a discussion about the barriers to sustainable travel.  What other things do pupils think make walking, cycling or scooting more difficult?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0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1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pause the assembly here to include a discussion about other ways to encourage sustainable travel.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4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ideas for discussion points that pupils can do in groups or individually.  If pupils are watching this from home, they could write their answers.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1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1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4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3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9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5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2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8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ycling-bike-sport-2343206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image" Target="../media/image1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commons.wikimedia.org/wiki/File:Man_Walking_Cartoon_Vector.svg" TargetMode="External"/><Relationship Id="rId11" Type="http://schemas.openxmlformats.org/officeDocument/2006/relationships/hyperlink" Target="https://www.thedoodlelibrary.com/transportation/scooting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41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0.png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4a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hyperlink" Target="https://en.wikipedia.org/wiki/Hybrid_electric_bus" TargetMode="Externa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microsoft.com/office/2007/relationships/hdphoto" Target="../media/hdphoto3.wdp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media4.m4a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11" Type="http://schemas.openxmlformats.org/officeDocument/2006/relationships/hyperlink" Target="http://barmitzvahzilla.blogspot.com/2013/09/mom-mind-reader.html" TargetMode="External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AUSE-button_-_Macro_photography_of_a_remote_control.jpg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24.jp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milie-smiley-emoticon-logo-yellow-278060/" TargetMode="Externa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hyperlink" Target="https://en.wikipedia.org/wiki/File:Smile_fasdfdsfoiueire.svg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commons.wikimedia.org/wiki/File:Plain_smiley_yellow_simple.svg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8.m4a"/><Relationship Id="rId7" Type="http://schemas.microsoft.com/office/2007/relationships/hdphoto" Target="../media/hdphoto2.wdp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media9.m4a"/><Relationship Id="rId7" Type="http://schemas.openxmlformats.org/officeDocument/2006/relationships/image" Target="../media/image29.jpeg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hyperlink" Target="https://www.google.co.uk/url?sa=i&amp;rct=j&amp;q=&amp;esrc=s&amp;frm=1&amp;source=images&amp;cd=&amp;cad=rja&amp;uact=8&amp;ved=0ahUKEwivqKWY38LMAhWIWRQKHfqUBFMQjRwIBw&amp;url=https://brightkidz.co.uk/walk-school/schemes-and-initiatives/park-stride&amp;psig=AFQjCNGrpKFiY8gdtXZMWP4lNGsNtPaxIg&amp;ust=1462531088179421" TargetMode="External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10" Type="http://schemas.openxmlformats.org/officeDocument/2006/relationships/hyperlink" Target="http://www.ciaomaestra.com/search/label/scuola%20primaria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2442" y="967798"/>
            <a:ext cx="8410530" cy="1763372"/>
          </a:xfrm>
        </p:spPr>
        <p:txBody>
          <a:bodyPr>
            <a:normAutofit fontScale="90000"/>
          </a:bodyPr>
          <a:lstStyle/>
          <a:p>
            <a:r>
              <a:rPr lang="en-GB" dirty="0"/>
              <a:t>Travelling to School</a:t>
            </a:r>
            <a:br>
              <a:rPr lang="en-GB" dirty="0"/>
            </a:br>
            <a:r>
              <a:rPr lang="en-GB" sz="4800" dirty="0"/>
              <a:t>Every Journey Counts</a:t>
            </a:r>
            <a:endParaRPr lang="en-GB" dirty="0"/>
          </a:p>
        </p:txBody>
      </p:sp>
      <p:pic>
        <p:nvPicPr>
          <p:cNvPr id="4" name="Picture 3" descr="File:Walk icon.sv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38" y="3908655"/>
            <a:ext cx="1728652" cy="2160815"/>
          </a:xfrm>
          <a:prstGeom prst="rect">
            <a:avLst/>
          </a:prstGeom>
        </p:spPr>
      </p:pic>
      <p:pic>
        <p:nvPicPr>
          <p:cNvPr id="8" name="Picture 7" descr="If It's Hip, It's Here (Archives): Nike X LIVESTRONG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21" y="3678952"/>
            <a:ext cx="3529674" cy="2347233"/>
          </a:xfrm>
          <a:prstGeom prst="rect">
            <a:avLst/>
          </a:prstGeom>
        </p:spPr>
      </p:pic>
      <p:pic>
        <p:nvPicPr>
          <p:cNvPr id="9" name="Picture 8" descr="Kick scooter PNG 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37" name="Picture 36" descr="Kick scooter PNG 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34" y="3509543"/>
            <a:ext cx="1704975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E42CF-B5D4-4175-8029-8FD992469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029" y="310529"/>
            <a:ext cx="3343742" cy="1590897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A9FBBDC-EF99-4C79-894C-95517AAEE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9"/>
    </mc:Choice>
    <mc:Fallback xmlns="">
      <p:transition spd="slow" advTm="14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7A37-6CCD-4220-9D44-E0A86296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/>
              <a:t>What is a park and stride / walking bus / cycle train?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2AFC9F7-23D3-4842-8331-D68897BCF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21555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981AFA8-C2DC-48BD-B4D6-4CB451322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5"/>
    </mc:Choice>
    <mc:Fallback xmlns="">
      <p:transition spd="slow" advTm="2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6BDCD-5A69-4530-9A1A-29F456E3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What other ways can encourage walking, cycling and scooting to school?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BD85062-643D-4C6D-9C31-DA23019F9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330940" y="103668"/>
            <a:ext cx="4724256" cy="2657393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9F945A5-BFA5-4161-9D75-38BFD8E654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289623" y="2155564"/>
            <a:ext cx="1909410" cy="19678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E9644E5-53B9-47D6-A02B-EE6AD0263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6883267" y="4181189"/>
            <a:ext cx="1504950" cy="24765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E8207A2-8982-404E-AA65-04F935553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"/>
    </mc:Choice>
    <mc:Fallback xmlns="">
      <p:transition spd="slow" advTm="8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 Hye Sun 구혜선 - Page 1276 - soompi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35" y="2005264"/>
            <a:ext cx="3828003" cy="3124200"/>
          </a:xfr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71D7CE-2E35-4AC5-9C4D-D58E4B6AE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"/>
    </mc:Choice>
    <mc:Fallback xmlns="">
      <p:transition spd="slow" advTm="7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ABE7-2A22-4D10-8200-77391192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5E30-7F77-4EBF-9EB4-90862D75D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GB" dirty="0"/>
              <a:t>Think about these questions:</a:t>
            </a:r>
          </a:p>
          <a:p>
            <a:pPr marL="274320" lvl="1" indent="0">
              <a:buNone/>
            </a:pPr>
            <a:endParaRPr lang="en-GB" dirty="0"/>
          </a:p>
          <a:p>
            <a:pPr lvl="1"/>
            <a:r>
              <a:rPr lang="en-GB" dirty="0"/>
              <a:t>How do you usually travel to school?</a:t>
            </a:r>
          </a:p>
          <a:p>
            <a:pPr lvl="1"/>
            <a:r>
              <a:rPr lang="en-GB" dirty="0"/>
              <a:t>Why might you travel in this way?</a:t>
            </a:r>
          </a:p>
          <a:p>
            <a:pPr lvl="1"/>
            <a:r>
              <a:rPr lang="en-GB" dirty="0"/>
              <a:t>What are some good things about how you travel to school?</a:t>
            </a:r>
          </a:p>
          <a:p>
            <a:pPr lvl="1"/>
            <a:r>
              <a:rPr lang="en-GB" dirty="0"/>
              <a:t>What things do you not like about the way you travel?</a:t>
            </a:r>
          </a:p>
          <a:p>
            <a:pPr lvl="1"/>
            <a:r>
              <a:rPr lang="en-GB" dirty="0"/>
              <a:t>What is sustainable travel?</a:t>
            </a:r>
          </a:p>
          <a:p>
            <a:pPr lvl="1"/>
            <a:r>
              <a:rPr lang="en-GB" dirty="0"/>
              <a:t>How much physical activity do you think you need each day to stay healthy?</a:t>
            </a:r>
          </a:p>
          <a:p>
            <a:pPr lvl="1"/>
            <a:r>
              <a:rPr lang="en-GB" dirty="0"/>
              <a:t>Name ways that you can travel sustainably more often?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9AFF96E-B14C-4C6C-92D0-BECB600DA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266" y="470057"/>
            <a:ext cx="8307286" cy="1325563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How Do You usually Travel to School?</a:t>
            </a:r>
          </a:p>
        </p:txBody>
      </p:sp>
      <p:pic>
        <p:nvPicPr>
          <p:cNvPr id="4" name="Content Placeholder 3" descr="Clipart - &lt;strong&gt;walk&lt;/strong&gt;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58" y="3501628"/>
            <a:ext cx="1850700" cy="1850700"/>
          </a:xfrm>
        </p:spPr>
      </p:pic>
      <p:pic>
        <p:nvPicPr>
          <p:cNvPr id="15" name="Picture 14" descr="&lt;strong&gt;Bike&lt;/strong&gt; get by JamalMason on Newground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71" y="2989813"/>
            <a:ext cx="2004558" cy="2714931"/>
          </a:xfrm>
          <a:prstGeom prst="rect">
            <a:avLst/>
          </a:prstGeom>
        </p:spPr>
      </p:pic>
      <p:pic>
        <p:nvPicPr>
          <p:cNvPr id="16" name="Picture 15" descr="ENGLISH BLOG FOR INFANT AND PRIMARY KIDS AND CHILDREN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21" y="3129188"/>
            <a:ext cx="2295781" cy="2295781"/>
          </a:xfrm>
          <a:prstGeom prst="rect">
            <a:avLst/>
          </a:prstGeom>
        </p:spPr>
      </p:pic>
      <p:pic>
        <p:nvPicPr>
          <p:cNvPr id="25" name="Picture 24" descr="Red &lt;strong&gt;car&lt;/strong&gt; sketch clipart, 12cm long | Flickr - Photo Sharing!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79" y="3509593"/>
            <a:ext cx="3600331" cy="1915376"/>
          </a:xfrm>
          <a:prstGeom prst="rect">
            <a:avLst/>
          </a:prstGeom>
        </p:spPr>
      </p:pic>
      <p:pic>
        <p:nvPicPr>
          <p:cNvPr id="5" name="Picture 4" descr="A double decker bus driving down a city street&#10;&#10;Description automatically generated">
            <a:extLst>
              <a:ext uri="{FF2B5EF4-FFF2-40B4-BE49-F238E27FC236}">
                <a16:creationId xmlns:a16="http://schemas.microsoft.com/office/drawing/2014/main" id="{D280BA78-00DA-4D3D-8A2D-6BE41EB719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3335419" y="3003696"/>
            <a:ext cx="3494522" cy="26208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AF4EAC-7A02-4AB8-B923-AF4B8C882D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0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4"/>
    </mc:Choice>
    <mc:Fallback xmlns="">
      <p:transition spd="slow" advTm="23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A4988-B27A-4084-9DC5-C1A0AC83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rgbClr val="FFFFFF"/>
                </a:solidFill>
              </a:rPr>
              <a:t>What do we mean by sustainable travel?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8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78E26-7059-4809-86C0-02497F9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GB" dirty="0"/>
              <a:t>Sustainable travel means that you use a type of transport that does not involve using fossil fuels or adding to congestion.</a:t>
            </a:r>
          </a:p>
          <a:p>
            <a:r>
              <a:rPr lang="en-GB" dirty="0"/>
              <a:t>This could be:</a:t>
            </a:r>
          </a:p>
          <a:p>
            <a:pPr lvl="1"/>
            <a:r>
              <a:rPr lang="en-GB" dirty="0"/>
              <a:t>Walking</a:t>
            </a:r>
          </a:p>
          <a:p>
            <a:pPr lvl="1"/>
            <a:r>
              <a:rPr lang="en-GB" dirty="0"/>
              <a:t>Cycling</a:t>
            </a:r>
          </a:p>
          <a:p>
            <a:pPr lvl="1"/>
            <a:r>
              <a:rPr lang="en-GB" dirty="0"/>
              <a:t>Scooting</a:t>
            </a:r>
          </a:p>
          <a:p>
            <a:r>
              <a:rPr lang="en-GB" dirty="0"/>
              <a:t>Other types of transport that are not as sustainable, but still can be helpful in cutting pollution and congestion include:</a:t>
            </a:r>
          </a:p>
          <a:p>
            <a:pPr lvl="1"/>
            <a:r>
              <a:rPr lang="en-GB" dirty="0"/>
              <a:t>Public transport</a:t>
            </a:r>
          </a:p>
          <a:p>
            <a:pPr lvl="1"/>
            <a:r>
              <a:rPr lang="en-GB" dirty="0"/>
              <a:t>Park and Stride / cycle</a:t>
            </a:r>
          </a:p>
          <a:p>
            <a:pPr marL="274320" lvl="1" indent="0">
              <a:buNone/>
            </a:pPr>
            <a:endParaRPr lang="en-GB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5A61CDB-5EBC-4821-8D12-C9FDA3DE52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9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78"/>
    </mc:Choice>
    <mc:Fallback xmlns="">
      <p:transition spd="slow" advTm="3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WHy</a:t>
            </a:r>
            <a:r>
              <a:rPr lang="en-GB" b="1" dirty="0">
                <a:solidFill>
                  <a:srgbClr val="002060"/>
                </a:solidFill>
              </a:rPr>
              <a:t> IS IT GOOD TO WALK, CYCLE OR SCOOT TO SCHOOL?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dirty="0"/>
          </a:p>
        </p:txBody>
      </p:sp>
      <p:pic>
        <p:nvPicPr>
          <p:cNvPr id="11" name="Content Placeholder 10" descr="ALTERNATIVAS PARA DISMINUIR LA CONTAMINACIÓN EN EL ..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44" y="2871905"/>
            <a:ext cx="3210735" cy="2489958"/>
          </a:xfrm>
        </p:spPr>
      </p:pic>
      <p:pic>
        <p:nvPicPr>
          <p:cNvPr id="5" name="Content Placeholder 3" descr="Basic Red &lt;strong&gt;Heart&lt;/strong&gt; Free Stock Photo - Public Domain Pict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65" y="3053238"/>
            <a:ext cx="1819257" cy="1819257"/>
          </a:xfrm>
          <a:prstGeom prst="rect">
            <a:avLst/>
          </a:prstGeom>
        </p:spPr>
      </p:pic>
      <p:pic>
        <p:nvPicPr>
          <p:cNvPr id="6" name="Picture 5" descr="Oak &lt;strong&gt;Tree&lt;/strong&gt; redux by PolyLingua - Oak &lt;strong&gt;Tree&lt;/strong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6" y="2734847"/>
            <a:ext cx="2479809" cy="2231795"/>
          </a:xfrm>
          <a:prstGeom prst="rect">
            <a:avLst/>
          </a:prstGeom>
        </p:spPr>
      </p:pic>
      <p:pic>
        <p:nvPicPr>
          <p:cNvPr id="7" name="Picture 10" descr="C:\Users\heaele\AppData\Local\Microsoft\Windows\Temporary Internet Files\Content.IE5\YUG33OR3\school_trio_students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20" y="2969546"/>
            <a:ext cx="2715802" cy="23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095 &lt;strong&gt;No Cars&lt;/strong&gt; New Yorkl | Mark Morgan | Flickr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80" y="3190296"/>
            <a:ext cx="1819257" cy="1819257"/>
          </a:xfrm>
          <a:prstGeom prst="rect">
            <a:avLst/>
          </a:prstGeom>
        </p:spPr>
      </p:pic>
      <p:pic>
        <p:nvPicPr>
          <p:cNvPr id="13" name="Picture 12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EE2C6606-3BCD-4936-A152-2A5367423A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3627020" y="3425998"/>
            <a:ext cx="3048000" cy="15621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8C93B43-2DDF-4596-949A-5E7541CE52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43"/>
    </mc:Choice>
    <mc:Fallback xmlns="">
      <p:transition spd="slow" advTm="4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1257-F68F-4CBA-9425-13858E63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96" y="685800"/>
            <a:ext cx="2543201" cy="175259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200" dirty="0"/>
              <a:t>How many people at your school travelled by each type of transport?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C26277-3D40-4BE8-AACA-77DC630A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anchor="t">
            <a:normAutofit/>
          </a:bodyPr>
          <a:lstStyle/>
          <a:p>
            <a:r>
              <a:rPr lang="en-US" sz="1800" dirty="0"/>
              <a:t>What do you think this means for congestion, pollution and health?</a:t>
            </a:r>
          </a:p>
        </p:txBody>
      </p:sp>
      <p:pic>
        <p:nvPicPr>
          <p:cNvPr id="5" name="Content Placeholder 4" descr="A close up of a plate&#10;&#10;Description automatically generated">
            <a:extLst>
              <a:ext uri="{FF2B5EF4-FFF2-40B4-BE49-F238E27FC236}">
                <a16:creationId xmlns:a16="http://schemas.microsoft.com/office/drawing/2014/main" id="{A91385D5-AE69-4C19-B891-8DBCFA3AD7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r="3285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EF669-1EB7-40B1-94CA-B2DE7DBB47CC}"/>
              </a:ext>
            </a:extLst>
          </p:cNvPr>
          <p:cNvSpPr txBox="1"/>
          <p:nvPr/>
        </p:nvSpPr>
        <p:spPr>
          <a:xfrm>
            <a:off x="8810605" y="5358418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8" tooltip="https://commons.wikimedia.org/wiki/File:PAUSE-button_-_Macro_photography_of_a_remote_control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A741870-E17C-487E-9DF0-2486A0F93B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5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5"/>
    </mc:Choice>
    <mc:Fallback xmlns="">
      <p:transition spd="slow" advTm="1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4366-6848-4E2F-804F-2F42805A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GB" dirty="0"/>
              <a:t>Did you know?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523A0A-B6CF-4F92-9782-5B170CAB1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20771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86778C-8998-481F-A41F-500F8F8BA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4"/>
    </mc:Choice>
    <mc:Fallback xmlns="">
      <p:transition spd="slow" advTm="15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D2E0-D1A9-4BDD-8F6A-F0C2632A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81783"/>
            <a:ext cx="10058400" cy="950070"/>
          </a:xfrm>
        </p:spPr>
        <p:txBody>
          <a:bodyPr anchor="b">
            <a:normAutofit/>
          </a:bodyPr>
          <a:lstStyle/>
          <a:p>
            <a:pPr algn="ctr"/>
            <a:r>
              <a:rPr lang="en-GB" sz="3000"/>
              <a:t>How does your school compare to others in Wokingham Borough?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837D9D-C83F-4B5F-A3E4-0566BFFDE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428" y="842135"/>
            <a:ext cx="3300984" cy="3300984"/>
            <a:chOff x="4387553" y="842135"/>
            <a:chExt cx="3300984" cy="330098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F90687-BF67-41A3-A432-11256130B6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08B7F7-C426-414C-99CF-62072F2A8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5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15" name="Picture 14" descr="A picture containing ball, racket, game, player&#10;&#10;Description automatically generated">
            <a:extLst>
              <a:ext uri="{FF2B5EF4-FFF2-40B4-BE49-F238E27FC236}">
                <a16:creationId xmlns:a16="http://schemas.microsoft.com/office/drawing/2014/main" id="{A684B6D3-07EB-4ACF-B6AE-C6551C906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226623" y="1167722"/>
            <a:ext cx="2570314" cy="264980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14E084-82AA-4AF5-8DCD-D78AE42BC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45508" y="842135"/>
            <a:ext cx="3300984" cy="3300984"/>
            <a:chOff x="4387553" y="842135"/>
            <a:chExt cx="3300984" cy="330098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77BFFF-4813-41BB-8509-EDF202F3D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8E3F81-BAE4-49F8-8484-2A01C7D98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5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2235EBC7-E2D0-4D1E-AE6A-43C97D0973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230142" y="1626769"/>
            <a:ext cx="1731716" cy="173171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4FBC6F2-8708-4069-AD0A-911A723CD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42588" y="842135"/>
            <a:ext cx="3300984" cy="3300984"/>
            <a:chOff x="4387553" y="842135"/>
            <a:chExt cx="3300984" cy="330098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7C3240-E232-44EE-91D6-6DDA664B7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BB6822-B468-43D1-B01B-AAAF30BCB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5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C18CE-C914-479B-88E0-FF5A918FC4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825141" y="1626769"/>
            <a:ext cx="1735878" cy="1731716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5F601B8-1507-423B-945C-4B085EBA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331853"/>
            <a:ext cx="10058400" cy="950071"/>
          </a:xfrm>
        </p:spPr>
        <p:txBody>
          <a:bodyPr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76EF32E-916A-4D21-941A-17480A478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7"/>
    </mc:Choice>
    <mc:Fallback xmlns="">
      <p:transition spd="slow" advTm="19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6D4578-CE6B-46BD-AEAD-0A41C55F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50" y="844902"/>
            <a:ext cx="5818858" cy="5168196"/>
          </a:xfrm>
        </p:spPr>
        <p:txBody>
          <a:bodyPr anchor="ctr">
            <a:normAutofit/>
          </a:bodyPr>
          <a:lstStyle/>
          <a:p>
            <a:r>
              <a:rPr lang="en-GB"/>
              <a:t>I live too far away</a:t>
            </a:r>
          </a:p>
          <a:p>
            <a:r>
              <a:rPr lang="en-GB"/>
              <a:t>My mum or dad has to go to work</a:t>
            </a:r>
          </a:p>
          <a:p>
            <a:r>
              <a:rPr lang="en-GB"/>
              <a:t>I have a brother or sister at a different school</a:t>
            </a:r>
          </a:p>
          <a:p>
            <a:r>
              <a:rPr lang="en-GB"/>
              <a:t>Busy roads</a:t>
            </a:r>
          </a:p>
          <a:p>
            <a:r>
              <a:rPr lang="en-GB"/>
              <a:t>Nowhere to cross the road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92B548-C212-4DC5-970E-937A9F30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800">
                <a:solidFill>
                  <a:schemeClr val="bg1">
                    <a:shade val="97000"/>
                    <a:satMod val="150000"/>
                  </a:schemeClr>
                </a:solidFill>
              </a:rPr>
              <a:t>What makes walking, cycling or scooting to school more difficult?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A37AAEF-1424-4184-8955-D85E3BCF75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2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1"/>
    </mc:Choice>
    <mc:Fallback xmlns="">
      <p:transition spd="slow" advTm="37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walk / cycle or scoot more?</a:t>
            </a:r>
          </a:p>
        </p:txBody>
      </p:sp>
      <p:pic>
        <p:nvPicPr>
          <p:cNvPr id="4" name="Picture 4" descr="https://brightkidz.co.uk/sites/default/files/products/car-window-sticker-l_0_0.jpg">
            <a:hlinkClick r:id="rId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1" y="2271198"/>
            <a:ext cx="2315602" cy="23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heaele\AppData\Local\Microsoft\Windows\Temporary Internet Files\Content.IE5\805YKGDU\day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87" y="2051718"/>
            <a:ext cx="1917480" cy="27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44EC01-E51A-431E-8A9A-B3CEA6377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4405312" y="2294389"/>
            <a:ext cx="2453848" cy="231560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23B95C7-C2AA-453E-A3F1-FD488A28E9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7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3"/>
    </mc:Choice>
    <mc:Fallback xmlns="">
      <p:transition spd="slow" advTm="26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9|1.1|2.3|1.5|1.9|0.7|1.7|0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6|0.9|1.7|1.2|2|8.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3|1.2|2.4|0.5|7.5|1.4|3.6|0.6|9.3|0.5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2|5.5|6.7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481</Words>
  <Application>Microsoft Office PowerPoint</Application>
  <PresentationFormat>Widescreen</PresentationFormat>
  <Paragraphs>55</Paragraphs>
  <Slides>13</Slides>
  <Notes>9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Travelling to School Every Journey Counts</vt:lpstr>
      <vt:lpstr>How Do You usually Travel to School?</vt:lpstr>
      <vt:lpstr>What do we mean by sustainable travel?</vt:lpstr>
      <vt:lpstr>WHy IS IT GOOD TO WALK, CYCLE OR SCOOT TO SCHOOL? </vt:lpstr>
      <vt:lpstr>How many people at your school travelled by each type of transport?</vt:lpstr>
      <vt:lpstr>Did you know?</vt:lpstr>
      <vt:lpstr>How does your school compare to others in Wokingham Borough?</vt:lpstr>
      <vt:lpstr>What makes walking, cycling or scooting to school more difficult?</vt:lpstr>
      <vt:lpstr>How can we walk / cycle or scoot more?</vt:lpstr>
      <vt:lpstr>What is a park and stride / walking bus / cycle train?</vt:lpstr>
      <vt:lpstr>What other ways can encourage walking, cycling and scooting to school?</vt:lpstr>
      <vt:lpstr>PowerPoint Presentation</vt:lpstr>
      <vt:lpstr>Assembly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to School Every Journey Counts</dc:title>
  <dc:creator>Heather Eley</dc:creator>
  <cp:lastModifiedBy>Anne-Marie Hull</cp:lastModifiedBy>
  <cp:revision>17</cp:revision>
  <dcterms:created xsi:type="dcterms:W3CDTF">2020-07-09T10:32:18Z</dcterms:created>
  <dcterms:modified xsi:type="dcterms:W3CDTF">2020-09-09T10:13:18Z</dcterms:modified>
</cp:coreProperties>
</file>