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1"/>
  </p:notesMasterIdLst>
  <p:sldIdLst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1FC7E-F88B-47B6-99C5-C0D8B04E7858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BBFF4-FD72-4197-BAAD-75C677859C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04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1E7230-1CDC-426E-A824-C718D2FB027A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GB" altLang="en-US" smtClean="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88B3-1F33-422C-8DB3-4116AF356DB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5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82E3E-B136-444E-8441-35D03401040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44C75-94EC-4F96-A253-EDD6B5B87C1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56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82AC2-5614-4BED-85CA-126D9CFCCF7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0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BA511A6-5D42-4E30-918A-67EE916573CE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32462A-4E6B-4B31-8222-11A0D2548F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04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0020A14-5035-4CF5-9D9A-4C9DDB1D5299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A5D2099-6BF3-4524-A6E7-63C6893BAE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683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9A723F0-EC3A-449D-AFE8-FF4EADE14A90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B3C60B9-0440-4098-BED2-EBC49A7B45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461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F9485A4-2220-4887-8F1B-DEC2B4310EFB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9A03320-9458-4782-A9FB-A61F6C2A16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77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230DF86-9E39-4DC9-82C5-69154D4C4B88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F2DF1D9-8A06-4375-A138-D0661423D2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682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7B81738-EAF7-443B-A92B-3CCE9E099A6B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FF607B3-9D82-4690-B531-E53C0F2BF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73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54C02EF-99A4-42A2-99E0-CE92706580E3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0AEF6D4-5B87-43DA-87E9-46810E379B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98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EE2F6-D02C-4BC6-AA76-F6C1F6E91147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2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5C5EB24-5DED-473D-84A8-259CF6DB8F5D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1F340E5-E493-4DF4-AC9D-2D0A470729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445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9AAE81A-B705-458C-BA06-9B10E7DAFEF3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E3B1335-9B30-431F-986F-7EF04BFAE5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00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81F4953-4C8F-412C-95C9-57851561FF9C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080462B-91E3-4442-86F2-3545119DA4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4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CC3A84C-9739-44A5-9A60-4C450FCE5A0B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0E643F1-AC02-4F0B-AD9B-699C963D4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3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11EE-4516-4C02-823A-0E98F3352CE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5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D36C3-86B1-42DA-804B-81D9D4584B7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9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D2B51-03F6-4D4B-A74A-A48E84FEEA90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2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294B7-56C8-4E37-96DC-8507A4319FCF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5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4E921-497A-467E-A127-D42EE7156E6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F9CD3-AA7F-4CC9-A2FF-DADECB0726A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741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7D7F6-B3BE-49BD-BC96-D95D524A1A5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7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50BF44-375E-47DA-9E40-0F5AF3902076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2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4BB6F032-447D-4924-A026-4D28BC1C5894}" type="datetimeFigureOut">
              <a:rPr lang="en-GB"/>
              <a:pPr>
                <a:defRPr/>
              </a:pPr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E1CF26EA-D983-4F85-9FC9-4D05E9E16E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7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frm=1&amp;source=images&amp;cd=&amp;cad=rja&amp;uact=8&amp;ved=0ahUKEwi5-cTl35rNAhWVOsAKHQDHBqkQjRwIBw&amp;url=http://www.manchestereveningnews.co.uk/news/greater-manchester-news/parents-urged-more-children-walking-10409076&amp;psig=AFQjCNF0RQWmHWZNYs6wrZFwEJkCUrqJ4g&amp;ust=146555452604001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google.co.uk/url?sa=i&amp;rct=j&amp;q=&amp;esrc=s&amp;frm=1&amp;source=images&amp;cd=&amp;ved=0ahUKEwi5_JPH4ZrNAhVHJ8AKHTp-AAMQjRwIBw&amp;url=http://www.sustrans.org.uk/news&amp;bvm=bv.124088155,d.ZGg&amp;psig=AFQjCNFGVwnXDVldktvmBrkfZyANBhWDQw&amp;ust=146555538643725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elevox.com/blog/wp-content/uploads/2014/01/1-10-14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o-operativeloanfund.coop/wp-content/uploads/2013/06/SchoolTrends_3864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YEAR 6 TRANSITION</a:t>
            </a:r>
            <a:endParaRPr lang="en-GB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INDEPENDENT TRAVEL TO SECONDARY SCHOOL</a:t>
            </a:r>
            <a:endParaRPr lang="en-GB" b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2" name="Picture 4" descr="http://i3.manchestereveningnews.co.uk/incoming/article10409096.ece/ALTERNATES/s615/walkingtoschool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95" y="223032"/>
            <a:ext cx="3104182" cy="206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sustrans.org.uk/sites/default/files/styles/listing_box_thumb/public/main-image/led_bike_ride_in_north_edinburgh_2.jpg?itok=IpO_r3l5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0345"/>
            <a:ext cx="2630079" cy="204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522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900113" y="3789363"/>
            <a:ext cx="73437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400">
                <a:solidFill>
                  <a:srgbClr val="000000"/>
                </a:solidFill>
              </a:rPr>
              <a:t>What is the normal travelling speed of a person walking?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43213" y="5300663"/>
            <a:ext cx="29527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800" b="1">
                <a:solidFill>
                  <a:srgbClr val="000000"/>
                </a:solidFill>
              </a:rPr>
              <a:t>3 mph</a:t>
            </a:r>
          </a:p>
        </p:txBody>
      </p:sp>
      <p:pic>
        <p:nvPicPr>
          <p:cNvPr id="24580" name="Picture 6" descr="walking obesit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0"/>
          <a:stretch>
            <a:fillRect/>
          </a:stretch>
        </p:blipFill>
        <p:spPr bwMode="auto">
          <a:xfrm>
            <a:off x="684213" y="623888"/>
            <a:ext cx="7343775" cy="303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69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51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539750" y="765175"/>
            <a:ext cx="73437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400">
                <a:solidFill>
                  <a:srgbClr val="FFFFFF"/>
                </a:solidFill>
              </a:rPr>
              <a:t>What is the travelling speed of a person cycling?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16013" y="3141663"/>
            <a:ext cx="45370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800" b="1">
                <a:solidFill>
                  <a:srgbClr val="FFFFFF"/>
                </a:solidFill>
              </a:rPr>
              <a:t>8</a:t>
            </a:r>
            <a:r>
              <a:rPr lang="en-GB" altLang="en-US" sz="4800" b="1" smtClean="0">
                <a:solidFill>
                  <a:srgbClr val="FFFFFF"/>
                </a:solidFill>
              </a:rPr>
              <a:t> </a:t>
            </a:r>
            <a:r>
              <a:rPr lang="en-GB" altLang="en-US" sz="4800" b="1">
                <a:solidFill>
                  <a:srgbClr val="FFFFFF"/>
                </a:solidFill>
              </a:rPr>
              <a:t>- </a:t>
            </a:r>
            <a:r>
              <a:rPr lang="en-GB" altLang="en-US" sz="4800" b="1" smtClean="0">
                <a:solidFill>
                  <a:srgbClr val="FFFFFF"/>
                </a:solidFill>
              </a:rPr>
              <a:t>10 </a:t>
            </a:r>
            <a:r>
              <a:rPr lang="en-GB" altLang="en-US" sz="4800" b="1" dirty="0">
                <a:solidFill>
                  <a:srgbClr val="FFFFFF"/>
                </a:solidFill>
              </a:rPr>
              <a:t>mph</a:t>
            </a:r>
          </a:p>
        </p:txBody>
      </p:sp>
      <p:pic>
        <p:nvPicPr>
          <p:cNvPr id="25604" name="Picture 14" descr="boy-riding-home-from-school-for-school-funding-section_lr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889665"/>
              </a:clrFrom>
              <a:clrTo>
                <a:srgbClr val="88966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64" b="126"/>
          <a:stretch>
            <a:fillRect/>
          </a:stretch>
        </p:blipFill>
        <p:spPr bwMode="auto">
          <a:xfrm>
            <a:off x="5580063" y="2205038"/>
            <a:ext cx="2560637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4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61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7088" y="333375"/>
            <a:ext cx="74898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400">
                <a:solidFill>
                  <a:srgbClr val="FFFFFF"/>
                </a:solidFill>
              </a:rPr>
              <a:t>What is the travelling speed of a car?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916238" y="1700213"/>
            <a:ext cx="38893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800" b="1">
                <a:solidFill>
                  <a:srgbClr val="FFFFFF"/>
                </a:solidFill>
              </a:rPr>
              <a:t>5 – 80+ mph</a:t>
            </a:r>
          </a:p>
        </p:txBody>
      </p:sp>
      <p:pic>
        <p:nvPicPr>
          <p:cNvPr id="8197" name="Picture 5" descr="swV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6758">
            <a:off x="-1657349" y="3696612"/>
            <a:ext cx="4968876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8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02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0" y="4048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FFFFFF"/>
                </a:solidFill>
              </a:rPr>
              <a:t>As pedestrians we need to know two facts: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1042988" y="2060575"/>
            <a:ext cx="7056437" cy="3240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1. The faster a vehicle is going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 the harder it will hit you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if you are involved in 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collision with it.</a:t>
            </a:r>
          </a:p>
        </p:txBody>
      </p:sp>
    </p:spTree>
    <p:extLst>
      <p:ext uri="{BB962C8B-B14F-4D97-AF65-F5344CB8AC3E}">
        <p14:creationId xmlns:p14="http://schemas.microsoft.com/office/powerpoint/2010/main" val="137406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404813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FFFFFF"/>
                </a:solidFill>
              </a:rPr>
              <a:t>As pedestrians we need to know two facts:</a:t>
            </a:r>
          </a:p>
        </p:txBody>
      </p:sp>
      <p:sp>
        <p:nvSpPr>
          <p:cNvPr id="28675" name="WordArt 4"/>
          <p:cNvSpPr>
            <a:spLocks noChangeArrowheads="1" noChangeShapeType="1" noTextEdit="1"/>
          </p:cNvSpPr>
          <p:nvPr/>
        </p:nvSpPr>
        <p:spPr bwMode="auto">
          <a:xfrm>
            <a:off x="1692275" y="2205038"/>
            <a:ext cx="6049963" cy="3024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2. The faster a vehicle is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going the more time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it will take to stop.</a:t>
            </a:r>
          </a:p>
        </p:txBody>
      </p:sp>
    </p:spTree>
    <p:extLst>
      <p:ext uri="{BB962C8B-B14F-4D97-AF65-F5344CB8AC3E}">
        <p14:creationId xmlns:p14="http://schemas.microsoft.com/office/powerpoint/2010/main" val="6413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755650" y="528638"/>
            <a:ext cx="66246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</a:rPr>
              <a:t>What is stopping distance?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63713" y="2028825"/>
            <a:ext cx="511175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dirty="0">
                <a:solidFill>
                  <a:srgbClr val="000000"/>
                </a:solidFill>
              </a:rPr>
              <a:t>Stopping distance is the distance a vehicle travels from the time the driver decides to stop until it comes to a halt.</a:t>
            </a:r>
          </a:p>
        </p:txBody>
      </p:sp>
    </p:spTree>
    <p:extLst>
      <p:ext uri="{BB962C8B-B14F-4D97-AF65-F5344CB8AC3E}">
        <p14:creationId xmlns:p14="http://schemas.microsoft.com/office/powerpoint/2010/main" val="121009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00113" y="620713"/>
            <a:ext cx="705802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Imagine a child runs out in front of a car what sequence of events has to happen before the car stops?</a:t>
            </a:r>
          </a:p>
        </p:txBody>
      </p:sp>
      <p:pic>
        <p:nvPicPr>
          <p:cNvPr id="30723" name="Picture 3" descr="RS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4" t="2205" r="3156" b="8868"/>
          <a:stretch>
            <a:fillRect/>
          </a:stretch>
        </p:blipFill>
        <p:spPr bwMode="auto">
          <a:xfrm>
            <a:off x="1476375" y="2565400"/>
            <a:ext cx="604837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87450" y="5516563"/>
            <a:ext cx="6481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000" b="1">
                <a:solidFill>
                  <a:srgbClr val="000000"/>
                </a:solidFill>
              </a:rPr>
              <a:t>Thinking and braking</a:t>
            </a:r>
          </a:p>
        </p:txBody>
      </p:sp>
    </p:spTree>
    <p:extLst>
      <p:ext uri="{BB962C8B-B14F-4D97-AF65-F5344CB8AC3E}">
        <p14:creationId xmlns:p14="http://schemas.microsoft.com/office/powerpoint/2010/main" val="346343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211638" y="404813"/>
            <a:ext cx="4427537" cy="72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</a:rPr>
              <a:t>      Signal to Eyes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</a:rPr>
              <a:t>Eyes to Brain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36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36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36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 smtClean="0">
                <a:solidFill>
                  <a:srgbClr val="000000"/>
                </a:solidFill>
              </a:rPr>
              <a:t>Brain </a:t>
            </a:r>
            <a:r>
              <a:rPr lang="en-GB" altLang="en-US" sz="3600" dirty="0">
                <a:solidFill>
                  <a:srgbClr val="000000"/>
                </a:solidFill>
              </a:rPr>
              <a:t>to </a:t>
            </a:r>
            <a:r>
              <a:rPr lang="en-GB" altLang="en-US" sz="3600" dirty="0" smtClean="0">
                <a:solidFill>
                  <a:srgbClr val="000000"/>
                </a:solidFill>
              </a:rPr>
              <a:t>Foot</a:t>
            </a:r>
            <a:endParaRPr lang="en-GB" altLang="en-US" sz="36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3600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 smtClean="0">
                <a:solidFill>
                  <a:srgbClr val="000000"/>
                </a:solidFill>
              </a:rPr>
              <a:t>Foot </a:t>
            </a:r>
            <a:r>
              <a:rPr lang="en-GB" altLang="en-US" sz="3600" dirty="0">
                <a:solidFill>
                  <a:srgbClr val="000000"/>
                </a:solidFill>
              </a:rPr>
              <a:t>to Brake pedal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3600" dirty="0">
              <a:solidFill>
                <a:srgbClr val="000000"/>
              </a:solidFill>
            </a:endParaRPr>
          </a:p>
        </p:txBody>
      </p:sp>
      <p:sp>
        <p:nvSpPr>
          <p:cNvPr id="31747" name="Text Box 14"/>
          <p:cNvSpPr txBox="1">
            <a:spLocks noChangeArrowheads="1"/>
          </p:cNvSpPr>
          <p:nvPr/>
        </p:nvSpPr>
        <p:spPr bwMode="auto">
          <a:xfrm>
            <a:off x="6732588" y="6216650"/>
            <a:ext cx="1008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pic>
        <p:nvPicPr>
          <p:cNvPr id="31748" name="Picture 11" descr="The brain and the nervous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88913"/>
            <a:ext cx="3144838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AutoShape 8"/>
          <p:cNvSpPr>
            <a:spLocks noChangeArrowheads="1"/>
          </p:cNvSpPr>
          <p:nvPr/>
        </p:nvSpPr>
        <p:spPr bwMode="auto">
          <a:xfrm>
            <a:off x="3203575" y="692150"/>
            <a:ext cx="1944688" cy="217488"/>
          </a:xfrm>
          <a:prstGeom prst="leftArrow">
            <a:avLst>
              <a:gd name="adj1" fmla="val 50000"/>
              <a:gd name="adj2" fmla="val 223540"/>
            </a:avLst>
          </a:prstGeom>
          <a:solidFill>
            <a:srgbClr val="000099"/>
          </a:solidFill>
          <a:ln w="28575">
            <a:solidFill>
              <a:srgbClr val="FA06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31750" name="AutoShape 9"/>
          <p:cNvSpPr>
            <a:spLocks noChangeArrowheads="1"/>
          </p:cNvSpPr>
          <p:nvPr/>
        </p:nvSpPr>
        <p:spPr bwMode="auto">
          <a:xfrm rot="-4948936">
            <a:off x="2490788" y="685800"/>
            <a:ext cx="431800" cy="301625"/>
          </a:xfrm>
          <a:prstGeom prst="leftArrow">
            <a:avLst>
              <a:gd name="adj1" fmla="val 50000"/>
              <a:gd name="adj2" fmla="val 35789"/>
            </a:avLst>
          </a:prstGeom>
          <a:solidFill>
            <a:srgbClr val="000099"/>
          </a:solidFill>
          <a:ln w="28575">
            <a:solidFill>
              <a:srgbClr val="FA06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31751" name="AutoShape 10"/>
          <p:cNvSpPr>
            <a:spLocks noChangeArrowheads="1"/>
          </p:cNvSpPr>
          <p:nvPr/>
        </p:nvSpPr>
        <p:spPr bwMode="auto">
          <a:xfrm rot="-493410">
            <a:off x="2771775" y="1196975"/>
            <a:ext cx="217488" cy="2519363"/>
          </a:xfrm>
          <a:prstGeom prst="downArrow">
            <a:avLst>
              <a:gd name="adj1" fmla="val 67037"/>
              <a:gd name="adj2" fmla="val 299895"/>
            </a:avLst>
          </a:prstGeom>
          <a:solidFill>
            <a:srgbClr val="000099"/>
          </a:solidFill>
          <a:ln w="28575">
            <a:solidFill>
              <a:srgbClr val="FA06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31752" name="AutoShape 11"/>
          <p:cNvSpPr>
            <a:spLocks noChangeArrowheads="1"/>
          </p:cNvSpPr>
          <p:nvPr/>
        </p:nvSpPr>
        <p:spPr bwMode="auto">
          <a:xfrm>
            <a:off x="2916238" y="3716338"/>
            <a:ext cx="215900" cy="2447925"/>
          </a:xfrm>
          <a:prstGeom prst="downArrow">
            <a:avLst>
              <a:gd name="adj1" fmla="val 50000"/>
              <a:gd name="adj2" fmla="val 283456"/>
            </a:avLst>
          </a:prstGeom>
          <a:solidFill>
            <a:srgbClr val="000099"/>
          </a:solidFill>
          <a:ln w="28575">
            <a:solidFill>
              <a:srgbClr val="FA06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21517" name="WordArt 13"/>
          <p:cNvSpPr>
            <a:spLocks noChangeArrowheads="1" noChangeShapeType="1" noTextEdit="1"/>
          </p:cNvSpPr>
          <p:nvPr/>
        </p:nvSpPr>
        <p:spPr bwMode="auto">
          <a:xfrm>
            <a:off x="3995738" y="1844675"/>
            <a:ext cx="4824412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3600" kern="10" dirty="0">
              <a:ln w="38100">
                <a:solidFill>
                  <a:srgbClr val="000000"/>
                </a:solidFill>
                <a:round/>
                <a:headEnd/>
                <a:tailEnd/>
              </a:ln>
              <a:solidFill>
                <a:srgbClr val="FA0606"/>
              </a:solidFill>
              <a:latin typeface="Arial Black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 smtClean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A0606"/>
                </a:solidFill>
                <a:latin typeface="Arial Black"/>
              </a:rPr>
              <a:t>Thinking </a:t>
            </a:r>
            <a:r>
              <a:rPr lang="en-GB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A0606"/>
                </a:solidFill>
                <a:latin typeface="Arial Black"/>
              </a:rPr>
              <a:t>and reacting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A0606"/>
                </a:solidFill>
                <a:latin typeface="Arial Black"/>
              </a:rPr>
              <a:t>does not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A0606"/>
                </a:solidFill>
                <a:latin typeface="Arial Black"/>
              </a:rPr>
              <a:t>happen instantly</a:t>
            </a:r>
          </a:p>
        </p:txBody>
      </p:sp>
    </p:spTree>
    <p:extLst>
      <p:ext uri="{BB962C8B-B14F-4D97-AF65-F5344CB8AC3E}">
        <p14:creationId xmlns:p14="http://schemas.microsoft.com/office/powerpoint/2010/main" val="283488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1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1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21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1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 build="allAtOnce"/>
      <p:bldP spid="215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273925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000">
                <a:solidFill>
                  <a:srgbClr val="FFFFFF"/>
                </a:solidFill>
              </a:rPr>
              <a:t>Imagine a vehicle travelling at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srgbClr val="FFFFFF"/>
                </a:solidFill>
              </a:rPr>
              <a:t>20 MPH.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000">
                <a:solidFill>
                  <a:srgbClr val="FFFFFF"/>
                </a:solidFill>
              </a:rPr>
              <a:t>How far in metres will it take to stop?</a:t>
            </a:r>
          </a:p>
        </p:txBody>
      </p:sp>
      <p:pic>
        <p:nvPicPr>
          <p:cNvPr id="58371" name="Picture 3" descr="swV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550" y="4221163"/>
            <a:ext cx="4140200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MC900370898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076700"/>
            <a:ext cx="2303462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435600" y="4508500"/>
            <a:ext cx="1223963" cy="1098550"/>
          </a:xfrm>
          <a:prstGeom prst="rect">
            <a:avLst/>
          </a:prstGeom>
          <a:solidFill>
            <a:srgbClr val="FA060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6600" b="1">
                <a:solidFill>
                  <a:srgbClr val="0000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21048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583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  <p:bldP spid="5837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042988" y="908050"/>
            <a:ext cx="7273925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000">
                <a:solidFill>
                  <a:srgbClr val="FFFFFF"/>
                </a:solidFill>
              </a:rPr>
              <a:t>Imagine a vehicle travelling at 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400" b="1">
                <a:solidFill>
                  <a:srgbClr val="FFFFFF"/>
                </a:solidFill>
              </a:rPr>
              <a:t>30 MPH.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4000">
                <a:solidFill>
                  <a:srgbClr val="FFFFFF"/>
                </a:solidFill>
              </a:rPr>
              <a:t>How far in metres will it take to stop?</a:t>
            </a:r>
          </a:p>
        </p:txBody>
      </p:sp>
      <p:pic>
        <p:nvPicPr>
          <p:cNvPr id="59395" name="Picture 3" descr="swV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550" y="4221163"/>
            <a:ext cx="4140200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 descr="MC900370898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076700"/>
            <a:ext cx="2303462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435600" y="4508500"/>
            <a:ext cx="1223963" cy="1098550"/>
          </a:xfrm>
          <a:prstGeom prst="rect">
            <a:avLst/>
          </a:prstGeom>
          <a:solidFill>
            <a:srgbClr val="FA060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6600" b="1">
                <a:solidFill>
                  <a:srgbClr val="000000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04078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593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200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  <a:cs typeface="Arial" charset="0"/>
              </a:rPr>
              <a:t>As you get older you </a:t>
            </a:r>
            <a:r>
              <a:rPr lang="en-GB" altLang="en-US" sz="3600" dirty="0" smtClean="0">
                <a:solidFill>
                  <a:srgbClr val="000000"/>
                </a:solidFill>
                <a:cs typeface="Arial" charset="0"/>
              </a:rPr>
              <a:t>are likely to </a:t>
            </a:r>
            <a:r>
              <a:rPr lang="en-GB" altLang="en-US" sz="3600" dirty="0">
                <a:solidFill>
                  <a:srgbClr val="000000"/>
                </a:solidFill>
                <a:cs typeface="Arial" charset="0"/>
              </a:rPr>
              <a:t>be given more and more freedom.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356100" y="2492375"/>
            <a:ext cx="42481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  <a:cs typeface="Arial" charset="0"/>
              </a:rPr>
              <a:t>Having more freedom may seem great but it also means you have to take </a:t>
            </a:r>
            <a:r>
              <a:rPr lang="en-GB" altLang="en-US" sz="3600" dirty="0" smtClean="0">
                <a:solidFill>
                  <a:srgbClr val="000000"/>
                </a:solidFill>
                <a:cs typeface="Arial" charset="0"/>
              </a:rPr>
              <a:t>on more </a:t>
            </a:r>
            <a:r>
              <a:rPr lang="en-GB" altLang="en-US" sz="3600" dirty="0">
                <a:solidFill>
                  <a:srgbClr val="000000"/>
                </a:solidFill>
                <a:cs typeface="Arial" charset="0"/>
              </a:rPr>
              <a:t>responsibility</a:t>
            </a:r>
            <a:r>
              <a:rPr lang="en-GB" altLang="en-US" sz="3600" dirty="0">
                <a:solidFill>
                  <a:srgbClr val="00000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2" name="AutoShape 2" descr="Image result for secondary age school children independent travelling u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Image result for secondary age school children independent travelling u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Image result for secondary age school children independent travelling uk"/>
          <p:cNvSpPr>
            <a:spLocks noChangeAspect="1" noChangeArrowheads="1"/>
          </p:cNvSpPr>
          <p:nvPr/>
        </p:nvSpPr>
        <p:spPr bwMode="auto">
          <a:xfrm>
            <a:off x="368300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12" y="2571221"/>
            <a:ext cx="3341153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03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Stopping Distan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8351838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937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63713" y="2322513"/>
            <a:ext cx="7375525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000000"/>
                </a:solidFill>
              </a:rPr>
              <a:t>If you were hit by a vehicle travelling at 40mph you have an 80% chance of dying.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107950" y="260350"/>
            <a:ext cx="6696075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000000"/>
                </a:solidFill>
              </a:rPr>
              <a:t>If you were hit by a vehicle travelling at 30mph you have an 80% chance of surviving.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3933825"/>
            <a:ext cx="1225550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swV18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65584"/>
            <a:ext cx="4680520" cy="2384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0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4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4AEA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1465263" y="1916113"/>
            <a:ext cx="6048375" cy="295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So remember whether you are walking or riding your bike, vehicles </a:t>
            </a:r>
            <a:r>
              <a:rPr lang="en-GB" altLang="en-US" sz="2800" b="1">
                <a:solidFill>
                  <a:srgbClr val="000000"/>
                </a:solidFill>
              </a:rPr>
              <a:t>(including bicycles)</a:t>
            </a:r>
            <a:r>
              <a:rPr lang="en-GB" altLang="en-US" b="1">
                <a:solidFill>
                  <a:srgbClr val="000000"/>
                </a:solidFill>
              </a:rPr>
              <a:t>   can not stop instantly.</a:t>
            </a:r>
          </a:p>
        </p:txBody>
      </p:sp>
    </p:spTree>
    <p:extLst>
      <p:ext uri="{BB962C8B-B14F-4D97-AF65-F5344CB8AC3E}">
        <p14:creationId xmlns:p14="http://schemas.microsoft.com/office/powerpoint/2010/main" val="231788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4"/>
          <p:cNvSpPr>
            <a:spLocks noChangeArrowheads="1" noChangeShapeType="1" noTextEdit="1"/>
          </p:cNvSpPr>
          <p:nvPr/>
        </p:nvSpPr>
        <p:spPr bwMode="auto">
          <a:xfrm>
            <a:off x="251520" y="476672"/>
            <a:ext cx="8784976" cy="5976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	</a:t>
            </a:r>
            <a:r>
              <a:rPr lang="en-GB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		Journey Planning – </a:t>
            </a:r>
          </a:p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	</a:t>
            </a:r>
            <a:r>
              <a:rPr lang="en-GB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			</a:t>
            </a:r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h</a:t>
            </a:r>
            <a:r>
              <a:rPr lang="en-GB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ow are you going to travel?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Print map – walking and cycle routes on My Journey website and journey planner to plan route from home </a:t>
            </a:r>
            <a:r>
              <a:rPr lang="en-GB" smtClean="0"/>
              <a:t>to school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 </a:t>
            </a:r>
            <a:r>
              <a:rPr lang="en-GB" dirty="0" err="1" smtClean="0"/>
              <a:t>Bikeability</a:t>
            </a:r>
            <a:r>
              <a:rPr lang="en-GB" dirty="0" smtClean="0"/>
              <a:t> training?  Practise route in summer holidays with parents/friends and unaccompanied – how long will it take?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  - which route is safest?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Always use safe crossings where available – zebra crossings, puffin and toucan traffic light crossings for pedestrians, </a:t>
            </a:r>
          </a:p>
          <a:p>
            <a:pPr>
              <a:lnSpc>
                <a:spcPct val="150000"/>
              </a:lnSpc>
            </a:pPr>
            <a:r>
              <a:rPr lang="en-GB" dirty="0"/>
              <a:t>s</a:t>
            </a:r>
            <a:r>
              <a:rPr lang="en-GB" dirty="0" smtClean="0"/>
              <a:t>ubways, footbridges, islands in the middle of the road, police officers can help too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Places where not safe to cross? – behind bus, between parked cars, brow of a hill, junctions, sharp corners –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even safe crossings can be dangerous (red light running and driver distractions) – don’t step out </a:t>
            </a:r>
            <a:r>
              <a:rPr lang="en-GB" dirty="0" err="1" smtClean="0"/>
              <a:t>til</a:t>
            </a:r>
            <a:r>
              <a:rPr lang="en-GB" dirty="0" smtClean="0"/>
              <a:t> vehicles STOPPED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 if friends want to take short cut across busy road with no pedestrian crossings? – DO NOT FOLLOW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Check timetables for public transport – live bus map on My Journey website  - allow enough time to walk to stop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Look after each other!!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99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69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993775"/>
          </a:xfrm>
        </p:spPr>
        <p:txBody>
          <a:bodyPr/>
          <a:lstStyle/>
          <a:p>
            <a:pPr algn="l" eaLnBrk="1" hangingPunct="1"/>
            <a:r>
              <a:rPr lang="en-GB" altLang="en-US" sz="3600" smtClean="0">
                <a:solidFill>
                  <a:schemeClr val="bg1"/>
                </a:solidFill>
              </a:rPr>
              <a:t>What can you do to prevent becoming a road traffic casualty statistic?</a:t>
            </a:r>
          </a:p>
        </p:txBody>
      </p:sp>
      <p:sp>
        <p:nvSpPr>
          <p:cNvPr id="41987" name="WordArt 3"/>
          <p:cNvSpPr>
            <a:spLocks noChangeArrowheads="1" noChangeShapeType="1" noTextEdit="1"/>
          </p:cNvSpPr>
          <p:nvPr/>
        </p:nvSpPr>
        <p:spPr bwMode="auto">
          <a:xfrm rot="-872771">
            <a:off x="893763" y="2000250"/>
            <a:ext cx="7445375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Plan ahead and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use proper crossing places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correctly</a:t>
            </a:r>
          </a:p>
        </p:txBody>
      </p:sp>
      <p:sp>
        <p:nvSpPr>
          <p:cNvPr id="46084" name="WordArt 4"/>
          <p:cNvSpPr>
            <a:spLocks noChangeArrowheads="1" noChangeShapeType="1" noTextEdit="1"/>
          </p:cNvSpPr>
          <p:nvPr/>
        </p:nvSpPr>
        <p:spPr bwMode="auto">
          <a:xfrm>
            <a:off x="1547813" y="4941888"/>
            <a:ext cx="6678612" cy="1544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54872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5E-6 7.40741E-7 L -2.5E-6 -0.07222 " pathEditMode="relative" rAng="0" ptsTypes="AA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SWPEL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068638"/>
            <a:ext cx="6210300" cy="298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116013" y="763588"/>
            <a:ext cx="6911975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FFFFFF"/>
                </a:solidFill>
              </a:rPr>
              <a:t>In built up areas 1 out of 5 pedestrian casualties are injured on or near to a crossing</a:t>
            </a:r>
          </a:p>
        </p:txBody>
      </p:sp>
    </p:spTree>
    <p:extLst>
      <p:ext uri="{BB962C8B-B14F-4D97-AF65-F5344CB8AC3E}">
        <p14:creationId xmlns:p14="http://schemas.microsoft.com/office/powerpoint/2010/main" val="112527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48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4213" y="995830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solidFill>
                  <a:srgbClr val="000000"/>
                </a:solidFill>
                <a:cs typeface="Arial" charset="0"/>
              </a:rPr>
              <a:t>In a year almost 2,150 children aged 12–16 are hurt in road incidents </a:t>
            </a:r>
            <a:r>
              <a:rPr lang="en-GB" altLang="en-US" sz="2800" dirty="0" smtClean="0">
                <a:solidFill>
                  <a:srgbClr val="000000"/>
                </a:solidFill>
                <a:cs typeface="Arial" charset="0"/>
              </a:rPr>
              <a:t>because </a:t>
            </a:r>
            <a:r>
              <a:rPr lang="en-GB" altLang="en-US" sz="2800" dirty="0">
                <a:solidFill>
                  <a:srgbClr val="000000"/>
                </a:solidFill>
                <a:cs typeface="Arial" charset="0"/>
              </a:rPr>
              <a:t>they did not look properly before crossing the </a:t>
            </a:r>
            <a:r>
              <a:rPr lang="en-GB" altLang="en-US" sz="2800" dirty="0" smtClean="0">
                <a:solidFill>
                  <a:srgbClr val="000000"/>
                </a:solidFill>
                <a:cs typeface="Arial" charset="0"/>
              </a:rPr>
              <a:t>road</a:t>
            </a:r>
            <a:r>
              <a:rPr lang="en-GB" altLang="en-US" sz="3600" dirty="0" smtClean="0">
                <a:solidFill>
                  <a:srgbClr val="000000"/>
                </a:solidFill>
                <a:cs typeface="Arial" charset="0"/>
              </a:rPr>
              <a:t>.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b="1" dirty="0" smtClean="0">
                <a:solidFill>
                  <a:srgbClr val="000000"/>
                </a:solidFill>
                <a:cs typeface="Arial" charset="0"/>
              </a:rPr>
              <a:t>55% of casualties happen on the school run!</a:t>
            </a:r>
            <a:endParaRPr lang="en-GB" altLang="en-US" sz="2800" b="1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8131" name="Picture 3" descr="180289-pedestrian-hit-by-a-car-dies-410x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5832475" cy="32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90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25538"/>
            <a:ext cx="3709988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51275" y="404813"/>
            <a:ext cx="43211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  <a:latin typeface="Tahoma" pitchFamily="34" charset="0"/>
              </a:rPr>
              <a:t>Talking and messing about with friends,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000000"/>
                </a:solidFill>
                <a:latin typeface="Tahoma" pitchFamily="34" charset="0"/>
              </a:rPr>
              <a:t>texting, messaging, chatting, playing games on a phone and listening to music are all distractions that make pedestrians less safe.</a:t>
            </a:r>
          </a:p>
        </p:txBody>
      </p:sp>
      <p:sp>
        <p:nvSpPr>
          <p:cNvPr id="2" name="AutoShape 2" descr="Image result for I PHONE GRAPHIC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786" y="4941168"/>
            <a:ext cx="1353135" cy="162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1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2987675" y="2924175"/>
          <a:ext cx="3386138" cy="148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Picture" r:id="rId3" imgW="2459556" imgH="1078951" progId="Word.Picture.8">
                  <p:embed/>
                </p:oleObj>
              </mc:Choice>
              <mc:Fallback>
                <p:oleObj name="Picture" r:id="rId3" imgW="2459556" imgH="1078951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924175"/>
                        <a:ext cx="3386138" cy="148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9" name="AutoShape 5" descr="school-fron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600">
              <a:solidFill>
                <a:srgbClr val="000000"/>
              </a:solidFill>
            </a:endParaRPr>
          </a:p>
        </p:txBody>
      </p:sp>
      <p:sp>
        <p:nvSpPr>
          <p:cNvPr id="50180" name="WordArt 5"/>
          <p:cNvSpPr>
            <a:spLocks noChangeArrowheads="1" noChangeShapeType="1" noTextEdit="1"/>
          </p:cNvSpPr>
          <p:nvPr/>
        </p:nvSpPr>
        <p:spPr bwMode="auto">
          <a:xfrm>
            <a:off x="1331913" y="1628775"/>
            <a:ext cx="633730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All you have to do is ...</a:t>
            </a:r>
          </a:p>
        </p:txBody>
      </p:sp>
      <p:sp>
        <p:nvSpPr>
          <p:cNvPr id="48134" name="WordArt 6"/>
          <p:cNvSpPr>
            <a:spLocks noChangeArrowheads="1" noChangeShapeType="1" noTextEdit="1"/>
          </p:cNvSpPr>
          <p:nvPr/>
        </p:nvSpPr>
        <p:spPr bwMode="auto">
          <a:xfrm>
            <a:off x="2195513" y="5084763"/>
            <a:ext cx="5040312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and plan ahead.</a:t>
            </a:r>
          </a:p>
        </p:txBody>
      </p:sp>
    </p:spTree>
    <p:extLst>
      <p:ext uri="{BB962C8B-B14F-4D97-AF65-F5344CB8AC3E}">
        <p14:creationId xmlns:p14="http://schemas.microsoft.com/office/powerpoint/2010/main" val="400225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481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Blazers for secondary school students supplied by School Trend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3F8FC"/>
              </a:clrFrom>
              <a:clrTo>
                <a:srgbClr val="F3F8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1" b="21"/>
          <a:stretch>
            <a:fillRect/>
          </a:stretch>
        </p:blipFill>
        <p:spPr bwMode="auto">
          <a:xfrm>
            <a:off x="4356100" y="3284538"/>
            <a:ext cx="4176713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 rot="-615006">
            <a:off x="539750" y="620713"/>
            <a:ext cx="583247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FFFFFF"/>
                </a:solidFill>
                <a:cs typeface="Arial" charset="0"/>
              </a:rPr>
              <a:t>In September you will be starting secondary school and leaving behind all that is familiar to you at your primary school.</a:t>
            </a:r>
          </a:p>
        </p:txBody>
      </p:sp>
    </p:spTree>
    <p:extLst>
      <p:ext uri="{BB962C8B-B14F-4D97-AF65-F5344CB8AC3E}">
        <p14:creationId xmlns:p14="http://schemas.microsoft.com/office/powerpoint/2010/main" val="12224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35150" y="1125538"/>
            <a:ext cx="54006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For a lot of you getting to your new school will bring a big change.</a:t>
            </a:r>
          </a:p>
        </p:txBody>
      </p:sp>
      <p:pic>
        <p:nvPicPr>
          <p:cNvPr id="18435" name="Picture 5" descr="The New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924175"/>
            <a:ext cx="53371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59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 rot="-1441215">
            <a:off x="468313" y="1412875"/>
            <a:ext cx="496887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Travel further</a:t>
            </a:r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 rot="278357">
            <a:off x="3276600" y="2924175"/>
            <a:ext cx="52482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 Black"/>
              </a:rPr>
              <a:t>Use Public Transport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 rot="-581736">
            <a:off x="900113" y="4365625"/>
            <a:ext cx="33528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99"/>
                </a:solidFill>
                <a:latin typeface="Arial Black"/>
              </a:rPr>
              <a:t>Walk alone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4859338" y="5084763"/>
            <a:ext cx="321945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ECFF"/>
                </a:solidFill>
                <a:latin typeface="Arial Black"/>
              </a:rPr>
              <a:t>Cycle alone</a:t>
            </a:r>
          </a:p>
        </p:txBody>
      </p:sp>
    </p:spTree>
    <p:extLst>
      <p:ext uri="{BB962C8B-B14F-4D97-AF65-F5344CB8AC3E}">
        <p14:creationId xmlns:p14="http://schemas.microsoft.com/office/powerpoint/2010/main" val="237296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27088" y="549275"/>
            <a:ext cx="7415212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800" dirty="0">
                <a:solidFill>
                  <a:srgbClr val="FFFFFF"/>
                </a:solidFill>
                <a:cs typeface="Arial" charset="0"/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FFFFFF"/>
                </a:solidFill>
                <a:cs typeface="Arial" charset="0"/>
              </a:rPr>
              <a:t>An 11-year-old starting secondary school is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3600" dirty="0">
              <a:solidFill>
                <a:srgbClr val="FFFFFF"/>
              </a:solidFill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b="1" dirty="0">
                <a:solidFill>
                  <a:srgbClr val="FF0000"/>
                </a:solidFill>
                <a:cs typeface="Arial" charset="0"/>
              </a:rPr>
              <a:t>almost twice as likely</a:t>
            </a:r>
            <a:r>
              <a:rPr lang="en-GB" altLang="en-US" sz="4400" dirty="0">
                <a:solidFill>
                  <a:srgbClr val="FFFFFF"/>
                </a:solidFill>
                <a:cs typeface="Arial" charset="0"/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4400" dirty="0">
              <a:solidFill>
                <a:srgbClr val="FFFFFF"/>
              </a:solidFill>
              <a:cs typeface="Arial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FFFFFF"/>
                </a:solidFill>
                <a:cs typeface="Arial" charset="0"/>
              </a:rPr>
              <a:t>as a 10-year-old at primary school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 dirty="0">
                <a:solidFill>
                  <a:srgbClr val="FFFFFF"/>
                </a:solidFill>
                <a:cs typeface="Arial" charset="0"/>
              </a:rPr>
              <a:t>to be killed or seriously injured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3600">
                <a:solidFill>
                  <a:srgbClr val="FFFFFF"/>
                </a:solidFill>
                <a:cs typeface="Arial" charset="0"/>
              </a:rPr>
              <a:t>in road </a:t>
            </a:r>
            <a:r>
              <a:rPr lang="en-GB" altLang="en-US" sz="3600" smtClean="0">
                <a:solidFill>
                  <a:srgbClr val="FFFFFF"/>
                </a:solidFill>
                <a:cs typeface="Arial" charset="0"/>
              </a:rPr>
              <a:t>collisions (more boys).</a:t>
            </a:r>
            <a:endParaRPr lang="en-GB" altLang="en-US" sz="3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388" y="6381750"/>
            <a:ext cx="2368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900">
                <a:solidFill>
                  <a:srgbClr val="FFFFFF"/>
                </a:solidFill>
              </a:rPr>
              <a:t>Statistics from the Department of Transport</a:t>
            </a:r>
          </a:p>
        </p:txBody>
      </p:sp>
    </p:spTree>
    <p:extLst>
      <p:ext uri="{BB962C8B-B14F-4D97-AF65-F5344CB8AC3E}">
        <p14:creationId xmlns:p14="http://schemas.microsoft.com/office/powerpoint/2010/main" val="280051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WALK%20-%20SCHOOL"/>
          <p:cNvPicPr>
            <a:picLocks noChangeAspect="1" noChangeArrowheads="1"/>
          </p:cNvPicPr>
          <p:nvPr/>
        </p:nvPicPr>
        <p:blipFill>
          <a:blip r:embed="rId2">
            <a:lum bright="64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8"/>
          <p:cNvSpPr>
            <a:spLocks noChangeArrowheads="1" noChangeShapeType="1" noTextEdit="1"/>
          </p:cNvSpPr>
          <p:nvPr/>
        </p:nvSpPr>
        <p:spPr bwMode="auto">
          <a:xfrm>
            <a:off x="1258888" y="1341438"/>
            <a:ext cx="676910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71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Just from </a:t>
            </a:r>
            <a:r>
              <a:rPr lang="en-GB" sz="3600" kern="10" dirty="0" smtClean="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Wokingham Borough’s</a:t>
            </a:r>
            <a:endParaRPr lang="en-GB" sz="3600" kern="10" dirty="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Secondary Schools</a:t>
            </a:r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2987675" y="2781300"/>
            <a:ext cx="3384550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400" kern="10" dirty="0" smtClean="0">
                <a:ln w="381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9,000</a:t>
            </a:r>
            <a:endParaRPr lang="en-GB" sz="4400" kern="10" dirty="0">
              <a:ln w="38100">
                <a:solidFill>
                  <a:srgbClr val="FF33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21509" name="WordArt 10"/>
          <p:cNvSpPr>
            <a:spLocks noChangeArrowheads="1" noChangeShapeType="1" noTextEdit="1"/>
          </p:cNvSpPr>
          <p:nvPr/>
        </p:nvSpPr>
        <p:spPr bwMode="auto">
          <a:xfrm>
            <a:off x="684213" y="4581525"/>
            <a:ext cx="7745412" cy="493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 dirty="0"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pupils travel to school each day</a:t>
            </a:r>
          </a:p>
        </p:txBody>
      </p:sp>
    </p:spTree>
    <p:extLst>
      <p:ext uri="{BB962C8B-B14F-4D97-AF65-F5344CB8AC3E}">
        <p14:creationId xmlns:p14="http://schemas.microsoft.com/office/powerpoint/2010/main" val="366791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550" y="404813"/>
            <a:ext cx="7416800" cy="3810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mtClean="0">
                <a:solidFill>
                  <a:schemeClr val="bg1"/>
                </a:solidFill>
                <a:cs typeface="Arial" charset="0"/>
              </a:rPr>
              <a:t>The percentage of casualties involving 10-14 year olds </a:t>
            </a:r>
          </a:p>
          <a:p>
            <a:pPr algn="ctr" eaLnBrk="1" hangingPunct="1">
              <a:buFontTx/>
              <a:buNone/>
            </a:pPr>
            <a:r>
              <a:rPr lang="en-GB" altLang="en-US" smtClean="0">
                <a:solidFill>
                  <a:schemeClr val="bg1"/>
                </a:solidFill>
                <a:cs typeface="Arial" charset="0"/>
              </a:rPr>
              <a:t>just on a journey to or from school</a:t>
            </a:r>
            <a:endParaRPr lang="en-GB" altLang="en-US" b="1" smtClean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buFontTx/>
              <a:buNone/>
            </a:pPr>
            <a:endParaRPr lang="en-GB" altLang="en-US" b="1" smtClean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Tx/>
              <a:buNone/>
            </a:pPr>
            <a:endParaRPr lang="en-GB" altLang="en-US" sz="4000" b="1" smtClean="0">
              <a:solidFill>
                <a:srgbClr val="990033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</a:pPr>
            <a:endParaRPr lang="en-GB" altLang="en-US" sz="4000" smtClean="0"/>
          </a:p>
          <a:p>
            <a:pPr eaLnBrk="1" hangingPunct="1">
              <a:buFontTx/>
              <a:buNone/>
            </a:pPr>
            <a:endParaRPr lang="en-GB" altLang="en-US" sz="800" smtClean="0"/>
          </a:p>
        </p:txBody>
      </p:sp>
      <p:pic>
        <p:nvPicPr>
          <p:cNvPr id="22531" name="Picture 3" descr="SWFURN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475"/>
            <a:ext cx="9144000" cy="557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81400"/>
            <a:ext cx="16573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96000" contrast="7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500438"/>
            <a:ext cx="23241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66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4"/>
          <p:cNvSpPr>
            <a:spLocks noChangeArrowheads="1" noChangeShapeType="1" noTextEdit="1"/>
          </p:cNvSpPr>
          <p:nvPr/>
        </p:nvSpPr>
        <p:spPr bwMode="auto">
          <a:xfrm>
            <a:off x="1763713" y="2276475"/>
            <a:ext cx="5724525" cy="1728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Think about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/>
              </a:rPr>
              <a:t>getting to school...</a:t>
            </a:r>
          </a:p>
        </p:txBody>
      </p:sp>
    </p:spTree>
    <p:extLst>
      <p:ext uri="{BB962C8B-B14F-4D97-AF65-F5344CB8AC3E}">
        <p14:creationId xmlns:p14="http://schemas.microsoft.com/office/powerpoint/2010/main" val="2487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743</Words>
  <Application>Microsoft Office PowerPoint</Application>
  <PresentationFormat>On-screen Show (4:3)</PresentationFormat>
  <Paragraphs>97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Aharoni</vt:lpstr>
      <vt:lpstr>Algerian</vt:lpstr>
      <vt:lpstr>Arial</vt:lpstr>
      <vt:lpstr>Arial Black</vt:lpstr>
      <vt:lpstr>Calibri</vt:lpstr>
      <vt:lpstr>Tahoma</vt:lpstr>
      <vt:lpstr>Default Design</vt:lpstr>
      <vt:lpstr>1_Office Theme</vt:lpstr>
      <vt:lpstr>Picture</vt:lpstr>
      <vt:lpstr> YEAR 6 TRANSITION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can you do to prevent becoming a road traffic casualty statistic?</vt:lpstr>
      <vt:lpstr>PowerPoint Presentation</vt:lpstr>
      <vt:lpstr>PowerPoint Presentation</vt:lpstr>
      <vt:lpstr>PowerPoint Presentation</vt:lpstr>
      <vt:lpstr>PowerPoint Presentation</vt:lpstr>
    </vt:vector>
  </TitlesOfParts>
  <Company>Bracknell Forest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Housego</dc:creator>
  <cp:lastModifiedBy>Anne-Marie Hull</cp:lastModifiedBy>
  <cp:revision>25</cp:revision>
  <cp:lastPrinted>2016-06-09T10:46:24Z</cp:lastPrinted>
  <dcterms:created xsi:type="dcterms:W3CDTF">2016-05-03T13:37:06Z</dcterms:created>
  <dcterms:modified xsi:type="dcterms:W3CDTF">2020-04-16T15:37:01Z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1375261</vt:lpwstr>
  </property>
  <property fmtid="{D5CDD505-2E9C-101B-9397-08002B2CF9AE}" pid="3" name="NXPowerLiteSettings">
    <vt:lpwstr>E700050004A000</vt:lpwstr>
  </property>
  <property fmtid="{D5CDD505-2E9C-101B-9397-08002B2CF9AE}" pid="4" name="NXPowerLiteVersion">
    <vt:lpwstr>S6.2.15</vt:lpwstr>
  </property>
</Properties>
</file>