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62" r:id="rId4"/>
    <p:sldId id="263" r:id="rId5"/>
    <p:sldId id="264" r:id="rId6"/>
    <p:sldId id="268" r:id="rId7"/>
    <p:sldId id="267" r:id="rId8"/>
    <p:sldId id="269" r:id="rId9"/>
    <p:sldId id="266"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yin Sanusi" initials="KS" lastIdx="11" clrIdx="0">
    <p:extLst>
      <p:ext uri="{19B8F6BF-5375-455C-9EA6-DF929625EA0E}">
        <p15:presenceInfo xmlns:p15="http://schemas.microsoft.com/office/powerpoint/2012/main" userId="S-1-5-21-1250619057-357794088-2486035735-109948" providerId="AD"/>
      </p:ext>
    </p:extLst>
  </p:cmAuthor>
  <p:cmAuthor id="2" name="Claire Farman" initials="CF" lastIdx="2" clrIdx="1">
    <p:extLst>
      <p:ext uri="{19B8F6BF-5375-455C-9EA6-DF929625EA0E}">
        <p15:presenceInfo xmlns:p15="http://schemas.microsoft.com/office/powerpoint/2012/main" userId="S-1-5-21-1250619057-357794088-2486035735-61646" providerId="AD"/>
      </p:ext>
    </p:extLst>
  </p:cmAuthor>
  <p:cmAuthor id="3" name="Ed Lang" initials="EL" lastIdx="1" clrIdx="2">
    <p:extLst>
      <p:ext uri="{19B8F6BF-5375-455C-9EA6-DF929625EA0E}">
        <p15:presenceInfo xmlns:p15="http://schemas.microsoft.com/office/powerpoint/2012/main" userId="Ed L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3"/>
    <a:srgbClr val="FFFF1C"/>
    <a:srgbClr val="F38B3C"/>
    <a:srgbClr val="E94287"/>
    <a:srgbClr val="FFD826"/>
    <a:srgbClr val="D42D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60" autoAdjust="0"/>
  </p:normalViewPr>
  <p:slideViewPr>
    <p:cSldViewPr snapToGrid="0" snapToObjects="1">
      <p:cViewPr varScale="1">
        <p:scale>
          <a:sx n="54" d="100"/>
          <a:sy n="54" d="100"/>
        </p:scale>
        <p:origin x="186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1AB8F-95DD-4000-AE95-35D25D8D8BDA}" type="datetimeFigureOut">
              <a:rPr lang="en-GB" smtClean="0"/>
              <a:t>16/04/2020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0E418-D910-41D7-8E1A-D615D499FB44}" type="slidenum">
              <a:rPr lang="en-GB" smtClean="0"/>
              <a:t>‹#›</a:t>
            </a:fld>
            <a:endParaRPr lang="en-GB"/>
          </a:p>
        </p:txBody>
      </p:sp>
    </p:spTree>
    <p:extLst>
      <p:ext uri="{BB962C8B-B14F-4D97-AF65-F5344CB8AC3E}">
        <p14:creationId xmlns:p14="http://schemas.microsoft.com/office/powerpoint/2010/main" val="201866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 </a:t>
            </a:r>
            <a:r>
              <a:rPr lang="en-GB" dirty="0"/>
              <a:t>note: The slides are animated, so that the title of each different feature appears after the initial image. This is so that your pupils can try and guess what the feature is.</a:t>
            </a:r>
          </a:p>
        </p:txBody>
      </p:sp>
      <p:sp>
        <p:nvSpPr>
          <p:cNvPr id="4" name="Slide Number Placeholder 3"/>
          <p:cNvSpPr>
            <a:spLocks noGrp="1"/>
          </p:cNvSpPr>
          <p:nvPr>
            <p:ph type="sldNum" sz="quarter" idx="10"/>
          </p:nvPr>
        </p:nvSpPr>
        <p:spPr/>
        <p:txBody>
          <a:bodyPr/>
          <a:lstStyle/>
          <a:p>
            <a:fld id="{5270E418-D910-41D7-8E1A-D615D499FB44}" type="slidenum">
              <a:rPr lang="en-GB" smtClean="0"/>
              <a:t>1</a:t>
            </a:fld>
            <a:endParaRPr lang="en-GB"/>
          </a:p>
        </p:txBody>
      </p:sp>
    </p:spTree>
    <p:extLst>
      <p:ext uri="{BB962C8B-B14F-4D97-AF65-F5344CB8AC3E}">
        <p14:creationId xmlns:p14="http://schemas.microsoft.com/office/powerpoint/2010/main" val="265644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as part of Lesson ‘1. Stepping stones to road safety’ as the </a:t>
            </a:r>
            <a:r>
              <a:rPr lang="en-GB" b="1" dirty="0"/>
              <a:t>key word display</a:t>
            </a:r>
          </a:p>
        </p:txBody>
      </p:sp>
      <p:sp>
        <p:nvSpPr>
          <p:cNvPr id="4" name="Slide Number Placeholder 3"/>
          <p:cNvSpPr>
            <a:spLocks noGrp="1"/>
          </p:cNvSpPr>
          <p:nvPr>
            <p:ph type="sldNum" sz="quarter" idx="10"/>
          </p:nvPr>
        </p:nvSpPr>
        <p:spPr/>
        <p:txBody>
          <a:bodyPr/>
          <a:lstStyle/>
          <a:p>
            <a:fld id="{5270E418-D910-41D7-8E1A-D615D499FB44}" type="slidenum">
              <a:rPr lang="en-GB" smtClean="0"/>
              <a:t>10</a:t>
            </a:fld>
            <a:endParaRPr lang="en-GB"/>
          </a:p>
        </p:txBody>
      </p:sp>
    </p:spTree>
    <p:extLst>
      <p:ext uri="{BB962C8B-B14F-4D97-AF65-F5344CB8AC3E}">
        <p14:creationId xmlns:p14="http://schemas.microsoft.com/office/powerpoint/2010/main" val="426055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pedestrians we need to:</a:t>
            </a:r>
          </a:p>
          <a:p>
            <a:pPr marL="171450" indent="-171450">
              <a:buFont typeface="Arial" panose="020B0604020202020204" pitchFamily="34" charset="0"/>
              <a:buChar char="•"/>
            </a:pPr>
            <a:r>
              <a:rPr lang="en-GB" dirty="0"/>
              <a:t>Concentrate – it’s easy to get distracted, especially by phones, music and conversation</a:t>
            </a:r>
          </a:p>
          <a:p>
            <a:pPr marL="171450" indent="-171450">
              <a:buFont typeface="Arial" panose="020B0604020202020204" pitchFamily="34" charset="0"/>
              <a:buChar char="•"/>
            </a:pPr>
            <a:r>
              <a:rPr lang="en-GB" dirty="0"/>
              <a:t>Stop, Look,</a:t>
            </a:r>
            <a:r>
              <a:rPr lang="en-GB" baseline="0" dirty="0"/>
              <a:t> L</a:t>
            </a:r>
            <a:r>
              <a:rPr lang="en-GB" dirty="0"/>
              <a:t>isten and</a:t>
            </a:r>
            <a:r>
              <a:rPr lang="en-GB" baseline="0" dirty="0"/>
              <a:t> Think</a:t>
            </a:r>
            <a:r>
              <a:rPr lang="en-GB" dirty="0"/>
              <a:t>. Follow signs and instructions</a:t>
            </a:r>
          </a:p>
          <a:p>
            <a:pPr marL="171450" indent="-171450">
              <a:buFont typeface="Arial" panose="020B0604020202020204" pitchFamily="34" charset="0"/>
              <a:buChar char="•"/>
            </a:pPr>
            <a:r>
              <a:rPr lang="en-GB" dirty="0"/>
              <a:t>Check both ways before crossing – if there is a train coming, do not cross</a:t>
            </a:r>
          </a:p>
          <a:p>
            <a:pPr marL="171450" indent="-171450">
              <a:buFont typeface="Arial" panose="020B0604020202020204" pitchFamily="34" charset="0"/>
              <a:buChar char="•"/>
            </a:pPr>
            <a:r>
              <a:rPr lang="en-GB" dirty="0"/>
              <a:t>We must not cross until the barriers are fully raised – there may be more than one train.</a:t>
            </a:r>
          </a:p>
          <a:p>
            <a:pPr marL="171450" indent="-171450">
              <a:buFont typeface="Arial" panose="020B0604020202020204" pitchFamily="34" charset="0"/>
              <a:buChar char="•"/>
            </a:pPr>
            <a:r>
              <a:rPr lang="en-GB" dirty="0"/>
              <a:t>Cross quickly</a:t>
            </a:r>
            <a:r>
              <a:rPr lang="en-GB" baseline="0" dirty="0"/>
              <a:t>, but do not run, </a:t>
            </a:r>
            <a:r>
              <a:rPr lang="en-GB" dirty="0"/>
              <a:t>holding hands with an adult</a:t>
            </a:r>
          </a:p>
          <a:p>
            <a:endParaRPr lang="en-GB" dirty="0"/>
          </a:p>
          <a:p>
            <a:r>
              <a:rPr lang="en-GB" dirty="0"/>
              <a:t>Some crossings are ‘open’ and don’t have barriers, some have a ‘full barrier’ which blocks the entire road, whilst others have a ‘half barrier.’</a:t>
            </a:r>
          </a:p>
          <a:p>
            <a:endParaRPr lang="en-GB" dirty="0"/>
          </a:p>
          <a:p>
            <a:r>
              <a:rPr lang="en-GB" dirty="0"/>
              <a:t>For more information visit: https://www.networkrail.co.uk/communities/safety-in-the-community/level-crossing-safety/pedestrian/</a:t>
            </a:r>
          </a:p>
        </p:txBody>
      </p:sp>
      <p:sp>
        <p:nvSpPr>
          <p:cNvPr id="4" name="Slide Number Placeholder 3"/>
          <p:cNvSpPr>
            <a:spLocks noGrp="1"/>
          </p:cNvSpPr>
          <p:nvPr>
            <p:ph type="sldNum" sz="quarter" idx="10"/>
          </p:nvPr>
        </p:nvSpPr>
        <p:spPr/>
        <p:txBody>
          <a:bodyPr/>
          <a:lstStyle/>
          <a:p>
            <a:fld id="{5270E418-D910-41D7-8E1A-D615D499FB44}" type="slidenum">
              <a:rPr lang="en-GB" smtClean="0"/>
              <a:t>2</a:t>
            </a:fld>
            <a:endParaRPr lang="en-GB"/>
          </a:p>
        </p:txBody>
      </p:sp>
    </p:spTree>
    <p:extLst>
      <p:ext uri="{BB962C8B-B14F-4D97-AF65-F5344CB8AC3E}">
        <p14:creationId xmlns:p14="http://schemas.microsoft.com/office/powerpoint/2010/main" val="196639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pedestrian accidents are higher in urban areas. However, the issue is no less serious in rural areas - rural roads are narrow and often have no pavement or crossings. </a:t>
            </a:r>
          </a:p>
          <a:p>
            <a:endParaRPr lang="en-GB" dirty="0"/>
          </a:p>
          <a:p>
            <a:pPr marL="171450" indent="-171450">
              <a:buFont typeface="Arial" panose="020B0604020202020204" pitchFamily="34" charset="0"/>
              <a:buChar char="•"/>
            </a:pPr>
            <a:r>
              <a:rPr lang="en-GB" dirty="0"/>
              <a:t>As a pedestrian, by walking in the direction of oncoming traffic (as recommended by the Highway Code) you are more likely to see the danger and take avoiding action by moving out of the way.</a:t>
            </a:r>
          </a:p>
          <a:p>
            <a:pPr marL="171450" indent="-171450">
              <a:buFont typeface="Arial" panose="020B0604020202020204" pitchFamily="34" charset="0"/>
              <a:buChar char="•"/>
            </a:pPr>
            <a:r>
              <a:rPr lang="en-GB" dirty="0"/>
              <a:t>Always find a safe place to cross that is not on a bend/corner, so that you can see any vehicles coming from both directions</a:t>
            </a:r>
          </a:p>
          <a:p>
            <a:endParaRPr lang="en-GB" dirty="0"/>
          </a:p>
          <a:p>
            <a:r>
              <a:rPr lang="en-GB" dirty="0"/>
              <a:t>For more info visit: https://www.rospa.com/road-safety/advice/road-users/rural/</a:t>
            </a:r>
          </a:p>
        </p:txBody>
      </p:sp>
      <p:sp>
        <p:nvSpPr>
          <p:cNvPr id="4" name="Slide Number Placeholder 3"/>
          <p:cNvSpPr>
            <a:spLocks noGrp="1"/>
          </p:cNvSpPr>
          <p:nvPr>
            <p:ph type="sldNum" sz="quarter" idx="10"/>
          </p:nvPr>
        </p:nvSpPr>
        <p:spPr/>
        <p:txBody>
          <a:bodyPr/>
          <a:lstStyle/>
          <a:p>
            <a:fld id="{5270E418-D910-41D7-8E1A-D615D499FB44}" type="slidenum">
              <a:rPr lang="en-GB" smtClean="0"/>
              <a:t>3</a:t>
            </a:fld>
            <a:endParaRPr lang="en-GB"/>
          </a:p>
        </p:txBody>
      </p:sp>
    </p:spTree>
    <p:extLst>
      <p:ext uri="{BB962C8B-B14F-4D97-AF65-F5344CB8AC3E}">
        <p14:creationId xmlns:p14="http://schemas.microsoft.com/office/powerpoint/2010/main" val="183161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Footbridges go over roads and subways go under roads</a:t>
            </a:r>
          </a:p>
        </p:txBody>
      </p:sp>
      <p:sp>
        <p:nvSpPr>
          <p:cNvPr id="4" name="Slide Number Placeholder 3"/>
          <p:cNvSpPr>
            <a:spLocks noGrp="1"/>
          </p:cNvSpPr>
          <p:nvPr>
            <p:ph type="sldNum" sz="quarter" idx="10"/>
          </p:nvPr>
        </p:nvSpPr>
        <p:spPr/>
        <p:txBody>
          <a:bodyPr/>
          <a:lstStyle/>
          <a:p>
            <a:fld id="{5270E418-D910-41D7-8E1A-D615D499FB44}" type="slidenum">
              <a:rPr lang="en-GB" smtClean="0"/>
              <a:t>4</a:t>
            </a:fld>
            <a:endParaRPr lang="en-GB"/>
          </a:p>
        </p:txBody>
      </p:sp>
    </p:spTree>
    <p:extLst>
      <p:ext uri="{BB962C8B-B14F-4D97-AF65-F5344CB8AC3E}">
        <p14:creationId xmlns:p14="http://schemas.microsoft.com/office/powerpoint/2010/main" val="364738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children the range of safest places to cross the road, across the next 4 slides:</a:t>
            </a:r>
          </a:p>
          <a:p>
            <a:pPr marL="171450" indent="-171450">
              <a:buFont typeface="Arial" panose="020B0604020202020204" pitchFamily="34" charset="0"/>
              <a:buChar char="•"/>
            </a:pPr>
            <a:r>
              <a:rPr lang="en-GB" dirty="0"/>
              <a:t>If you can, use: puffin crossings, toucan crossings, traffic islands, zebra crossings, footbridges and subways</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because drivers will find it hard to see you, and you will find it hard to see moving vehicles</a:t>
            </a:r>
          </a:p>
          <a:p>
            <a:pPr marL="171450" indent="-171450">
              <a:buFont typeface="Arial" panose="020B0604020202020204" pitchFamily="34" charset="0"/>
              <a:buChar char="•"/>
            </a:pPr>
            <a:r>
              <a:rPr lang="en-GB" dirty="0"/>
              <a:t>Show children how to Stop, Look, Listen, Think. You may want to play the film ‘Crossing roads: Kids know best’ on the THINK! education website</a:t>
            </a:r>
          </a:p>
        </p:txBody>
      </p:sp>
      <p:sp>
        <p:nvSpPr>
          <p:cNvPr id="4" name="Slide Number Placeholder 3"/>
          <p:cNvSpPr>
            <a:spLocks noGrp="1"/>
          </p:cNvSpPr>
          <p:nvPr>
            <p:ph type="sldNum" sz="quarter" idx="10"/>
          </p:nvPr>
        </p:nvSpPr>
        <p:spPr/>
        <p:txBody>
          <a:bodyPr/>
          <a:lstStyle/>
          <a:p>
            <a:fld id="{5270E418-D910-41D7-8E1A-D615D499FB44}" type="slidenum">
              <a:rPr lang="en-GB" smtClean="0"/>
              <a:t>5</a:t>
            </a:fld>
            <a:endParaRPr lang="en-GB"/>
          </a:p>
        </p:txBody>
      </p:sp>
    </p:spTree>
    <p:extLst>
      <p:ext uri="{BB962C8B-B14F-4D97-AF65-F5344CB8AC3E}">
        <p14:creationId xmlns:p14="http://schemas.microsoft.com/office/powerpoint/2010/main" val="129499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children the range of safest places to cross the road, across the next 4 slides:</a:t>
            </a:r>
          </a:p>
          <a:p>
            <a:pPr marL="171450" indent="-171450">
              <a:buFont typeface="Arial" panose="020B0604020202020204" pitchFamily="34" charset="0"/>
              <a:buChar char="•"/>
            </a:pPr>
            <a:r>
              <a:rPr lang="en-GB" dirty="0"/>
              <a:t>If you can, use: puffin crossings, toucan crossings, traffic islands, zebra crossings, footbridges and subways</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because drivers will find it hard to see you, and you will find it hard to see moving vehicles</a:t>
            </a:r>
          </a:p>
          <a:p>
            <a:pPr marL="171450" indent="-171450">
              <a:buFont typeface="Arial" panose="020B0604020202020204" pitchFamily="34" charset="0"/>
              <a:buChar char="•"/>
            </a:pPr>
            <a:r>
              <a:rPr lang="en-GB" dirty="0"/>
              <a:t>Show children how to Stop, Look, Listen, Think. You may want to play the film ‘Crossing roads: Kids know best’ on the THINK! education website</a:t>
            </a:r>
          </a:p>
        </p:txBody>
      </p:sp>
      <p:sp>
        <p:nvSpPr>
          <p:cNvPr id="4" name="Slide Number Placeholder 3"/>
          <p:cNvSpPr>
            <a:spLocks noGrp="1"/>
          </p:cNvSpPr>
          <p:nvPr>
            <p:ph type="sldNum" sz="quarter" idx="10"/>
          </p:nvPr>
        </p:nvSpPr>
        <p:spPr/>
        <p:txBody>
          <a:bodyPr/>
          <a:lstStyle/>
          <a:p>
            <a:fld id="{5270E418-D910-41D7-8E1A-D615D499FB44}" type="slidenum">
              <a:rPr lang="en-GB" smtClean="0"/>
              <a:t>6</a:t>
            </a:fld>
            <a:endParaRPr lang="en-GB"/>
          </a:p>
        </p:txBody>
      </p:sp>
    </p:spTree>
    <p:extLst>
      <p:ext uri="{BB962C8B-B14F-4D97-AF65-F5344CB8AC3E}">
        <p14:creationId xmlns:p14="http://schemas.microsoft.com/office/powerpoint/2010/main" val="200798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children the range of safest places to cross the road, across the next 4 slides:</a:t>
            </a:r>
          </a:p>
          <a:p>
            <a:pPr marL="171450" indent="-171450">
              <a:buFont typeface="Arial" panose="020B0604020202020204" pitchFamily="34" charset="0"/>
              <a:buChar char="•"/>
            </a:pPr>
            <a:r>
              <a:rPr lang="en-GB" dirty="0"/>
              <a:t>If you can, use: puffin crossings, toucan crossings, traffic islands, zebra crossings, footbridges and subways</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because drivers will find it hard to see you, and you will find it hard to see moving vehicles</a:t>
            </a:r>
          </a:p>
          <a:p>
            <a:pPr marL="171450" indent="-171450">
              <a:buFont typeface="Arial" panose="020B0604020202020204" pitchFamily="34" charset="0"/>
              <a:buChar char="•"/>
            </a:pPr>
            <a:r>
              <a:rPr lang="en-GB" dirty="0"/>
              <a:t>Show children how to Stop, Look, Listen, Think. You may want to play the film ‘Crossing roads: Kids know best’ on the THINK! education website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270E418-D910-41D7-8E1A-D615D499FB44}" type="slidenum">
              <a:rPr lang="en-GB" smtClean="0"/>
              <a:t>7</a:t>
            </a:fld>
            <a:endParaRPr lang="en-GB"/>
          </a:p>
        </p:txBody>
      </p:sp>
    </p:spTree>
    <p:extLst>
      <p:ext uri="{BB962C8B-B14F-4D97-AF65-F5344CB8AC3E}">
        <p14:creationId xmlns:p14="http://schemas.microsoft.com/office/powerpoint/2010/main" val="111712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children the range of safest places to cross the road, across the next 4 slides:</a:t>
            </a:r>
          </a:p>
          <a:p>
            <a:pPr marL="171450" indent="-171450">
              <a:buFont typeface="Arial" panose="020B0604020202020204" pitchFamily="34" charset="0"/>
              <a:buChar char="•"/>
            </a:pPr>
            <a:r>
              <a:rPr lang="en-GB" dirty="0"/>
              <a:t>If you can, use: puffin crossings, toucan crossings, traffic islands, zebra crossings, footbridges and subways</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because drivers will find it hard to see you, and you will find it hard to see moving vehicles</a:t>
            </a:r>
          </a:p>
          <a:p>
            <a:pPr marL="171450" indent="-171450">
              <a:buFont typeface="Arial" panose="020B0604020202020204" pitchFamily="34" charset="0"/>
              <a:buChar char="•"/>
            </a:pPr>
            <a:r>
              <a:rPr lang="en-GB" dirty="0"/>
              <a:t>Show children how to Stop, Look, Listen, Think. You may want to play the film ‘Crossing roads: Kids know best’ on the THINK! education website</a:t>
            </a:r>
          </a:p>
        </p:txBody>
      </p:sp>
      <p:sp>
        <p:nvSpPr>
          <p:cNvPr id="4" name="Slide Number Placeholder 3"/>
          <p:cNvSpPr>
            <a:spLocks noGrp="1"/>
          </p:cNvSpPr>
          <p:nvPr>
            <p:ph type="sldNum" sz="quarter" idx="10"/>
          </p:nvPr>
        </p:nvSpPr>
        <p:spPr/>
        <p:txBody>
          <a:bodyPr/>
          <a:lstStyle/>
          <a:p>
            <a:fld id="{5270E418-D910-41D7-8E1A-D615D499FB44}" type="slidenum">
              <a:rPr lang="en-GB" smtClean="0"/>
              <a:t>8</a:t>
            </a:fld>
            <a:endParaRPr lang="en-GB"/>
          </a:p>
        </p:txBody>
      </p:sp>
    </p:spTree>
    <p:extLst>
      <p:ext uri="{BB962C8B-B14F-4D97-AF65-F5344CB8AC3E}">
        <p14:creationId xmlns:p14="http://schemas.microsoft.com/office/powerpoint/2010/main" val="111164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 </a:t>
            </a:r>
            <a:r>
              <a:rPr lang="en-GB" b="0" dirty="0"/>
              <a:t>Where appropriate, remind </a:t>
            </a:r>
            <a:r>
              <a:rPr lang="en-GB" dirty="0"/>
              <a:t>children (especially before the holidays), that some other countries drive on the opposite side of the road. So be extra careful when abroad and continue to looking both left and right before crossing the road.</a:t>
            </a:r>
          </a:p>
        </p:txBody>
      </p:sp>
      <p:sp>
        <p:nvSpPr>
          <p:cNvPr id="4" name="Slide Number Placeholder 3"/>
          <p:cNvSpPr>
            <a:spLocks noGrp="1"/>
          </p:cNvSpPr>
          <p:nvPr>
            <p:ph type="sldNum" sz="quarter" idx="10"/>
          </p:nvPr>
        </p:nvSpPr>
        <p:spPr/>
        <p:txBody>
          <a:bodyPr/>
          <a:lstStyle/>
          <a:p>
            <a:fld id="{5270E418-D910-41D7-8E1A-D615D499FB44}" type="slidenum">
              <a:rPr lang="en-GB" smtClean="0"/>
              <a:t>9</a:t>
            </a:fld>
            <a:endParaRPr lang="en-GB"/>
          </a:p>
        </p:txBody>
      </p:sp>
    </p:spTree>
    <p:extLst>
      <p:ext uri="{BB962C8B-B14F-4D97-AF65-F5344CB8AC3E}">
        <p14:creationId xmlns:p14="http://schemas.microsoft.com/office/powerpoint/2010/main" val="20768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2662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182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37376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2704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BAC39-8210-3D40-9966-7CB3F9986A8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567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BAC39-8210-3D40-9966-7CB3F9986A8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99236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BAC39-8210-3D40-9966-7CB3F9986A8F}"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89432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BAC39-8210-3D40-9966-7CB3F9986A8F}"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8227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AC39-8210-3D40-9966-7CB3F9986A8F}"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12832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7004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62678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AC39-8210-3D40-9966-7CB3F9986A8F}" type="datetimeFigureOut">
              <a:rPr lang="en-US" smtClean="0"/>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1FE6E-2FDA-A04C-952A-28FDB150A19F}" type="slidenum">
              <a:rPr lang="en-US" smtClean="0"/>
              <a:t>‹#›</a:t>
            </a:fld>
            <a:endParaRPr lang="en-US"/>
          </a:p>
        </p:txBody>
      </p:sp>
    </p:spTree>
    <p:extLst>
      <p:ext uri="{BB962C8B-B14F-4D97-AF65-F5344CB8AC3E}">
        <p14:creationId xmlns:p14="http://schemas.microsoft.com/office/powerpoint/2010/main" val="34527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3"/>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34370" y="1789932"/>
            <a:ext cx="5938030" cy="3848868"/>
          </a:xfrm>
        </p:spPr>
        <p:txBody>
          <a:bodyPr>
            <a:noAutofit/>
          </a:bodyPr>
          <a:lstStyle/>
          <a:p>
            <a:pPr algn="l"/>
            <a:r>
              <a:rPr lang="en-US" sz="2000" dirty="0">
                <a:solidFill>
                  <a:schemeClr val="tx1"/>
                </a:solidFill>
              </a:rPr>
              <a:t>Use these series of photos to explore different locations and how the road features may differ from the ones children may be used to.</a:t>
            </a:r>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Roads away from home</a:t>
            </a:r>
          </a:p>
        </p:txBody>
      </p:sp>
      <p:cxnSp>
        <p:nvCxnSpPr>
          <p:cNvPr id="10" name="Straight Connector 9"/>
          <p:cNvCxnSpPr/>
          <p:nvPr/>
        </p:nvCxnSpPr>
        <p:spPr>
          <a:xfrm>
            <a:off x="1960622" y="1522557"/>
            <a:ext cx="5811778"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rrow L1.1 Neutral C_300d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54" y="401064"/>
            <a:ext cx="1142984" cy="901228"/>
          </a:xfrm>
          <a:prstGeom prst="rect">
            <a:avLst/>
          </a:prstGeom>
        </p:spPr>
      </p:pic>
      <p:sp>
        <p:nvSpPr>
          <p:cNvPr id="5" name="Oval 4"/>
          <p:cNvSpPr/>
          <p:nvPr/>
        </p:nvSpPr>
        <p:spPr>
          <a:xfrm>
            <a:off x="7964194" y="229950"/>
            <a:ext cx="998936" cy="99893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2"/>
                </a:solidFill>
                <a:latin typeface="Arial Bold"/>
                <a:cs typeface="Arial Bold"/>
              </a:rPr>
              <a:t>Ages </a:t>
            </a:r>
          </a:p>
          <a:p>
            <a:pPr algn="ctr"/>
            <a:r>
              <a:rPr lang="en-US" sz="1500" dirty="0">
                <a:solidFill>
                  <a:schemeClr val="tx2"/>
                </a:solidFill>
                <a:latin typeface="Arial Bold"/>
                <a:cs typeface="Arial Bold"/>
              </a:rPr>
              <a:t>3-6</a:t>
            </a:r>
          </a:p>
        </p:txBody>
      </p:sp>
      <p:pic>
        <p:nvPicPr>
          <p:cNvPr id="6" name="Picture 5" descr="Arrow L1.1 blue_300dp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100000">
            <a:off x="7708727" y="352415"/>
            <a:ext cx="307002" cy="600589"/>
          </a:xfrm>
          <a:prstGeom prst="rect">
            <a:avLst/>
          </a:prstGeom>
        </p:spPr>
      </p:pic>
    </p:spTree>
    <p:extLst>
      <p:ext uri="{BB962C8B-B14F-4D97-AF65-F5344CB8AC3E}">
        <p14:creationId xmlns:p14="http://schemas.microsoft.com/office/powerpoint/2010/main" val="347353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3"/>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025688" y="377642"/>
            <a:ext cx="2228179" cy="1114066"/>
          </a:xfrm>
        </p:spPr>
        <p:txBody>
          <a:bodyPr/>
          <a:lstStyle/>
          <a:p>
            <a:pPr algn="l"/>
            <a:r>
              <a:rPr lang="en-US" dirty="0">
                <a:solidFill>
                  <a:schemeClr val="accent1"/>
                </a:solidFill>
              </a:rPr>
              <a:t>Stop</a:t>
            </a:r>
          </a:p>
        </p:txBody>
      </p:sp>
      <p:sp>
        <p:nvSpPr>
          <p:cNvPr id="12" name="Title 1">
            <a:extLst>
              <a:ext uri="{FF2B5EF4-FFF2-40B4-BE49-F238E27FC236}">
                <a16:creationId xmlns:a16="http://schemas.microsoft.com/office/drawing/2014/main" id="{1DA89AFA-8A3D-4585-8207-F98D223D8465}"/>
              </a:ext>
            </a:extLst>
          </p:cNvPr>
          <p:cNvSpPr txBox="1">
            <a:spLocks/>
          </p:cNvSpPr>
          <p:nvPr/>
        </p:nvSpPr>
        <p:spPr>
          <a:xfrm>
            <a:off x="2905897" y="211260"/>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Look</a:t>
            </a:r>
          </a:p>
        </p:txBody>
      </p:sp>
      <p:sp>
        <p:nvSpPr>
          <p:cNvPr id="13" name="Title 1">
            <a:extLst>
              <a:ext uri="{FF2B5EF4-FFF2-40B4-BE49-F238E27FC236}">
                <a16:creationId xmlns:a16="http://schemas.microsoft.com/office/drawing/2014/main" id="{76DA6FD1-3D08-41F2-A60A-8933B187A410}"/>
              </a:ext>
            </a:extLst>
          </p:cNvPr>
          <p:cNvSpPr txBox="1">
            <a:spLocks/>
          </p:cNvSpPr>
          <p:nvPr/>
        </p:nvSpPr>
        <p:spPr>
          <a:xfrm>
            <a:off x="461322" y="3298729"/>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Listen</a:t>
            </a:r>
          </a:p>
        </p:txBody>
      </p:sp>
      <p:sp>
        <p:nvSpPr>
          <p:cNvPr id="14" name="Title 1">
            <a:extLst>
              <a:ext uri="{FF2B5EF4-FFF2-40B4-BE49-F238E27FC236}">
                <a16:creationId xmlns:a16="http://schemas.microsoft.com/office/drawing/2014/main" id="{74AB6DF3-77DD-431B-852F-01A2792BB306}"/>
              </a:ext>
            </a:extLst>
          </p:cNvPr>
          <p:cNvSpPr txBox="1">
            <a:spLocks/>
          </p:cNvSpPr>
          <p:nvPr/>
        </p:nvSpPr>
        <p:spPr>
          <a:xfrm>
            <a:off x="6429035" y="3830516"/>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Think</a:t>
            </a:r>
          </a:p>
        </p:txBody>
      </p:sp>
      <p:sp>
        <p:nvSpPr>
          <p:cNvPr id="15" name="Title 1">
            <a:extLst>
              <a:ext uri="{FF2B5EF4-FFF2-40B4-BE49-F238E27FC236}">
                <a16:creationId xmlns:a16="http://schemas.microsoft.com/office/drawing/2014/main" id="{61329430-719E-41C9-B725-E9C762372141}"/>
              </a:ext>
            </a:extLst>
          </p:cNvPr>
          <p:cNvSpPr txBox="1">
            <a:spLocks/>
          </p:cNvSpPr>
          <p:nvPr/>
        </p:nvSpPr>
        <p:spPr>
          <a:xfrm>
            <a:off x="6549160" y="1249544"/>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Cars</a:t>
            </a:r>
          </a:p>
        </p:txBody>
      </p:sp>
      <p:sp>
        <p:nvSpPr>
          <p:cNvPr id="16" name="Title 1">
            <a:extLst>
              <a:ext uri="{FF2B5EF4-FFF2-40B4-BE49-F238E27FC236}">
                <a16:creationId xmlns:a16="http://schemas.microsoft.com/office/drawing/2014/main" id="{D552C8F3-5011-4D47-9697-AC3C5115B900}"/>
              </a:ext>
            </a:extLst>
          </p:cNvPr>
          <p:cNvSpPr txBox="1">
            <a:spLocks/>
          </p:cNvSpPr>
          <p:nvPr/>
        </p:nvSpPr>
        <p:spPr>
          <a:xfrm>
            <a:off x="2580676" y="2711322"/>
            <a:ext cx="3564946"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Pedestrians</a:t>
            </a:r>
          </a:p>
        </p:txBody>
      </p:sp>
      <p:sp>
        <p:nvSpPr>
          <p:cNvPr id="17" name="Title 1">
            <a:extLst>
              <a:ext uri="{FF2B5EF4-FFF2-40B4-BE49-F238E27FC236}">
                <a16:creationId xmlns:a16="http://schemas.microsoft.com/office/drawing/2014/main" id="{0944C880-8F33-4E79-8A2C-664A484774AA}"/>
              </a:ext>
            </a:extLst>
          </p:cNvPr>
          <p:cNvSpPr txBox="1">
            <a:spLocks/>
          </p:cNvSpPr>
          <p:nvPr/>
        </p:nvSpPr>
        <p:spPr>
          <a:xfrm>
            <a:off x="839022" y="5190969"/>
            <a:ext cx="3564945"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Pavement</a:t>
            </a:r>
          </a:p>
        </p:txBody>
      </p:sp>
      <p:sp>
        <p:nvSpPr>
          <p:cNvPr id="18" name="Title 1">
            <a:extLst>
              <a:ext uri="{FF2B5EF4-FFF2-40B4-BE49-F238E27FC236}">
                <a16:creationId xmlns:a16="http://schemas.microsoft.com/office/drawing/2014/main" id="{5DDC2C99-2089-41C5-8514-AC50669B3CE3}"/>
              </a:ext>
            </a:extLst>
          </p:cNvPr>
          <p:cNvSpPr txBox="1">
            <a:spLocks/>
          </p:cNvSpPr>
          <p:nvPr/>
        </p:nvSpPr>
        <p:spPr>
          <a:xfrm>
            <a:off x="4852905" y="4801638"/>
            <a:ext cx="3969894"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Traffic light</a:t>
            </a:r>
          </a:p>
        </p:txBody>
      </p:sp>
      <p:sp>
        <p:nvSpPr>
          <p:cNvPr id="19" name="Title 1">
            <a:extLst>
              <a:ext uri="{FF2B5EF4-FFF2-40B4-BE49-F238E27FC236}">
                <a16:creationId xmlns:a16="http://schemas.microsoft.com/office/drawing/2014/main" id="{96E7970E-07A0-4A0A-AEE1-46C60FDE0334}"/>
              </a:ext>
            </a:extLst>
          </p:cNvPr>
          <p:cNvSpPr txBox="1">
            <a:spLocks/>
          </p:cNvSpPr>
          <p:nvPr/>
        </p:nvSpPr>
        <p:spPr>
          <a:xfrm>
            <a:off x="2965469" y="4066646"/>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Buses</a:t>
            </a:r>
          </a:p>
        </p:txBody>
      </p:sp>
      <p:sp>
        <p:nvSpPr>
          <p:cNvPr id="20" name="Title 1">
            <a:extLst>
              <a:ext uri="{FF2B5EF4-FFF2-40B4-BE49-F238E27FC236}">
                <a16:creationId xmlns:a16="http://schemas.microsoft.com/office/drawing/2014/main" id="{465E6E5C-87FD-4725-A6EC-E54B0049CEF9}"/>
              </a:ext>
            </a:extLst>
          </p:cNvPr>
          <p:cNvSpPr txBox="1">
            <a:spLocks/>
          </p:cNvSpPr>
          <p:nvPr/>
        </p:nvSpPr>
        <p:spPr>
          <a:xfrm>
            <a:off x="2949524" y="1491708"/>
            <a:ext cx="2908885"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Motorbike</a:t>
            </a:r>
          </a:p>
        </p:txBody>
      </p:sp>
      <p:sp>
        <p:nvSpPr>
          <p:cNvPr id="21" name="Title 1">
            <a:extLst>
              <a:ext uri="{FF2B5EF4-FFF2-40B4-BE49-F238E27FC236}">
                <a16:creationId xmlns:a16="http://schemas.microsoft.com/office/drawing/2014/main" id="{8E9AC674-68F2-40AA-AB48-FA5F62CDB727}"/>
              </a:ext>
            </a:extLst>
          </p:cNvPr>
          <p:cNvSpPr txBox="1">
            <a:spLocks/>
          </p:cNvSpPr>
          <p:nvPr/>
        </p:nvSpPr>
        <p:spPr>
          <a:xfrm>
            <a:off x="6519432" y="2540030"/>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Bicycle</a:t>
            </a:r>
          </a:p>
        </p:txBody>
      </p:sp>
      <p:sp>
        <p:nvSpPr>
          <p:cNvPr id="22" name="Title 1">
            <a:extLst>
              <a:ext uri="{FF2B5EF4-FFF2-40B4-BE49-F238E27FC236}">
                <a16:creationId xmlns:a16="http://schemas.microsoft.com/office/drawing/2014/main" id="{CF32CDED-C93A-4B84-BEBC-D4B34DF719AF}"/>
              </a:ext>
            </a:extLst>
          </p:cNvPr>
          <p:cNvSpPr txBox="1">
            <a:spLocks/>
          </p:cNvSpPr>
          <p:nvPr/>
        </p:nvSpPr>
        <p:spPr>
          <a:xfrm>
            <a:off x="159480" y="1806577"/>
            <a:ext cx="2228179" cy="111406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Bin lorry</a:t>
            </a:r>
          </a:p>
        </p:txBody>
      </p:sp>
      <p:sp>
        <p:nvSpPr>
          <p:cNvPr id="23" name="Title 1">
            <a:extLst>
              <a:ext uri="{FF2B5EF4-FFF2-40B4-BE49-F238E27FC236}">
                <a16:creationId xmlns:a16="http://schemas.microsoft.com/office/drawing/2014/main" id="{D0EF0DB3-BC11-47EE-BBEB-7167C8B03587}"/>
              </a:ext>
            </a:extLst>
          </p:cNvPr>
          <p:cNvSpPr txBox="1">
            <a:spLocks/>
          </p:cNvSpPr>
          <p:nvPr/>
        </p:nvSpPr>
        <p:spPr>
          <a:xfrm>
            <a:off x="4852905" y="194497"/>
            <a:ext cx="4411147"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Zebra crossing</a:t>
            </a:r>
          </a:p>
        </p:txBody>
      </p:sp>
    </p:spTree>
    <p:extLst>
      <p:ext uri="{BB962C8B-B14F-4D97-AF65-F5344CB8AC3E}">
        <p14:creationId xmlns:p14="http://schemas.microsoft.com/office/powerpoint/2010/main" val="324304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4"/>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Level crossings</a:t>
            </a:r>
          </a:p>
        </p:txBody>
      </p:sp>
      <p:pic>
        <p:nvPicPr>
          <p:cNvPr id="12" name="Picture 11" descr="Image shows cars stopping at a train level crossing">
            <a:extLst>
              <a:ext uri="{FF2B5EF4-FFF2-40B4-BE49-F238E27FC236}">
                <a16:creationId xmlns:a16="http://schemas.microsoft.com/office/drawing/2014/main" id="{79869BAD-505D-4BFE-A84F-EC7A78D5BDCB}"/>
              </a:ext>
            </a:extLst>
          </p:cNvPr>
          <p:cNvPicPr>
            <a:picLocks noChangeAspect="1"/>
          </p:cNvPicPr>
          <p:nvPr/>
        </p:nvPicPr>
        <p:blipFill rotWithShape="1">
          <a:blip r:embed="rId4"/>
          <a:srcRect t="4045" b="11083"/>
          <a:stretch/>
        </p:blipFill>
        <p:spPr>
          <a:xfrm>
            <a:off x="0" y="1515130"/>
            <a:ext cx="9144000" cy="4266605"/>
          </a:xfrm>
          <a:prstGeom prst="rect">
            <a:avLst/>
          </a:prstGeom>
        </p:spPr>
      </p:pic>
    </p:spTree>
    <p:extLst>
      <p:ext uri="{BB962C8B-B14F-4D97-AF65-F5344CB8AC3E}">
        <p14:creationId xmlns:p14="http://schemas.microsoft.com/office/powerpoint/2010/main" val="41473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E94287"/>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Rural roads</a:t>
            </a:r>
          </a:p>
        </p:txBody>
      </p:sp>
      <p:pic>
        <p:nvPicPr>
          <p:cNvPr id="4" name="Picture 3" descr="Image shows a rural road with no pavement or markings">
            <a:extLst>
              <a:ext uri="{FF2B5EF4-FFF2-40B4-BE49-F238E27FC236}">
                <a16:creationId xmlns:a16="http://schemas.microsoft.com/office/drawing/2014/main" id="{696C6741-3897-44A1-87DD-512319AB8E48}"/>
              </a:ext>
            </a:extLst>
          </p:cNvPr>
          <p:cNvPicPr>
            <a:picLocks noChangeAspect="1"/>
          </p:cNvPicPr>
          <p:nvPr/>
        </p:nvPicPr>
        <p:blipFill>
          <a:blip r:embed="rId4"/>
          <a:stretch>
            <a:fillRect/>
          </a:stretch>
        </p:blipFill>
        <p:spPr>
          <a:xfrm>
            <a:off x="0" y="1714500"/>
            <a:ext cx="9144000" cy="3429000"/>
          </a:xfrm>
          <a:prstGeom prst="rect">
            <a:avLst/>
          </a:prstGeom>
        </p:spPr>
      </p:pic>
    </p:spTree>
    <p:extLst>
      <p:ext uri="{BB962C8B-B14F-4D97-AF65-F5344CB8AC3E}">
        <p14:creationId xmlns:p14="http://schemas.microsoft.com/office/powerpoint/2010/main" val="333676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38B3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Footbridges &amp; subways</a:t>
            </a:r>
          </a:p>
        </p:txBody>
      </p:sp>
      <p:pic>
        <p:nvPicPr>
          <p:cNvPr id="5" name="Picture 4" descr="Image shows a pedestrian footbridge over a dual carriage way. People are walking across the footbridge.">
            <a:extLst>
              <a:ext uri="{FF2B5EF4-FFF2-40B4-BE49-F238E27FC236}">
                <a16:creationId xmlns:a16="http://schemas.microsoft.com/office/drawing/2014/main" id="{77087464-E1E3-4B1C-9FE2-B44CF013A9EF}"/>
              </a:ext>
            </a:extLst>
          </p:cNvPr>
          <p:cNvPicPr>
            <a:picLocks noChangeAspect="1"/>
          </p:cNvPicPr>
          <p:nvPr/>
        </p:nvPicPr>
        <p:blipFill rotWithShape="1">
          <a:blip r:embed="rId4"/>
          <a:srcRect l="35258" t="10177" b="6175"/>
          <a:stretch/>
        </p:blipFill>
        <p:spPr>
          <a:xfrm>
            <a:off x="-46753" y="1637244"/>
            <a:ext cx="4618753" cy="3280775"/>
          </a:xfrm>
          <a:prstGeom prst="rect">
            <a:avLst/>
          </a:prstGeom>
        </p:spPr>
      </p:pic>
      <p:pic>
        <p:nvPicPr>
          <p:cNvPr id="10" name="Picture 9" descr="Image shows a pedestrian subway underneath a road, allowing pedestrisn to walk to the other side.">
            <a:extLst>
              <a:ext uri="{FF2B5EF4-FFF2-40B4-BE49-F238E27FC236}">
                <a16:creationId xmlns:a16="http://schemas.microsoft.com/office/drawing/2014/main" id="{35EAB582-A8B5-4133-8C0D-FEBF18E5DE62}"/>
              </a:ext>
            </a:extLst>
          </p:cNvPr>
          <p:cNvPicPr>
            <a:picLocks noChangeAspect="1"/>
          </p:cNvPicPr>
          <p:nvPr/>
        </p:nvPicPr>
        <p:blipFill rotWithShape="1">
          <a:blip r:embed="rId5"/>
          <a:srcRect l="4096" r="20508"/>
          <a:stretch/>
        </p:blipFill>
        <p:spPr>
          <a:xfrm>
            <a:off x="4691405" y="1637245"/>
            <a:ext cx="4499348" cy="3280775"/>
          </a:xfrm>
          <a:prstGeom prst="rect">
            <a:avLst/>
          </a:prstGeom>
        </p:spPr>
      </p:pic>
    </p:spTree>
    <p:extLst>
      <p:ext uri="{BB962C8B-B14F-4D97-AF65-F5344CB8AC3E}">
        <p14:creationId xmlns:p14="http://schemas.microsoft.com/office/powerpoint/2010/main" val="7721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pic>
        <p:nvPicPr>
          <p:cNvPr id="4" name="Picture 3" descr="Image shows a Puffin crossing button that pedestrians press before waiting for the green man to light up on the display.">
            <a:extLst>
              <a:ext uri="{FF2B5EF4-FFF2-40B4-BE49-F238E27FC236}">
                <a16:creationId xmlns:a16="http://schemas.microsoft.com/office/drawing/2014/main" id="{677FBB13-4F04-4AA0-A134-A68740589591}"/>
              </a:ext>
            </a:extLst>
          </p:cNvPr>
          <p:cNvPicPr>
            <a:picLocks noChangeAspect="1"/>
          </p:cNvPicPr>
          <p:nvPr/>
        </p:nvPicPr>
        <p:blipFill rotWithShape="1">
          <a:blip r:embed="rId4"/>
          <a:srcRect r="34289"/>
          <a:stretch/>
        </p:blipFill>
        <p:spPr>
          <a:xfrm>
            <a:off x="1" y="1598924"/>
            <a:ext cx="4297680" cy="3595671"/>
          </a:xfrm>
          <a:prstGeom prst="rect">
            <a:avLst/>
          </a:prstGeom>
        </p:spPr>
      </p:pic>
      <p:sp>
        <p:nvSpPr>
          <p:cNvPr id="12" name="Subtitle 2">
            <a:extLst>
              <a:ext uri="{FF2B5EF4-FFF2-40B4-BE49-F238E27FC236}">
                <a16:creationId xmlns:a16="http://schemas.microsoft.com/office/drawing/2014/main" id="{F0CDB51E-3DBD-4DF9-BEEC-00FC880E1FB7}"/>
              </a:ext>
            </a:extLst>
          </p:cNvPr>
          <p:cNvSpPr>
            <a:spLocks noGrp="1"/>
          </p:cNvSpPr>
          <p:nvPr>
            <p:ph type="subTitle" idx="1"/>
          </p:nvPr>
        </p:nvSpPr>
        <p:spPr>
          <a:xfrm>
            <a:off x="3020717" y="5483273"/>
            <a:ext cx="3102566" cy="1030971"/>
          </a:xfrm>
        </p:spPr>
        <p:txBody>
          <a:bodyPr>
            <a:noAutofit/>
          </a:bodyPr>
          <a:lstStyle/>
          <a:p>
            <a:r>
              <a:rPr lang="en-US" sz="2800" dirty="0">
                <a:solidFill>
                  <a:srgbClr val="003263"/>
                </a:solidFill>
              </a:rPr>
              <a:t>Puffin crossing</a:t>
            </a:r>
          </a:p>
        </p:txBody>
      </p:sp>
      <p:pic>
        <p:nvPicPr>
          <p:cNvPr id="5" name="Picture 4" descr="Image shows a number of pedestrians crossing the road using a Puffin crossing as the green man is lit.">
            <a:extLst>
              <a:ext uri="{FF2B5EF4-FFF2-40B4-BE49-F238E27FC236}">
                <a16:creationId xmlns:a16="http://schemas.microsoft.com/office/drawing/2014/main" id="{63FE2192-7435-455E-BB61-C23595759400}"/>
              </a:ext>
            </a:extLst>
          </p:cNvPr>
          <p:cNvPicPr>
            <a:picLocks noChangeAspect="1"/>
          </p:cNvPicPr>
          <p:nvPr/>
        </p:nvPicPr>
        <p:blipFill rotWithShape="1">
          <a:blip r:embed="rId5"/>
          <a:srcRect l="14907"/>
          <a:stretch/>
        </p:blipFill>
        <p:spPr>
          <a:xfrm>
            <a:off x="4403558" y="1598924"/>
            <a:ext cx="4741411" cy="3595670"/>
          </a:xfrm>
          <a:prstGeom prst="rect">
            <a:avLst/>
          </a:prstGeom>
        </p:spPr>
      </p:pic>
    </p:spTree>
    <p:extLst>
      <p:ext uri="{BB962C8B-B14F-4D97-AF65-F5344CB8AC3E}">
        <p14:creationId xmlns:p14="http://schemas.microsoft.com/office/powerpoint/2010/main" val="25431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sp>
        <p:nvSpPr>
          <p:cNvPr id="13" name="Subtitle 2">
            <a:extLst>
              <a:ext uri="{FF2B5EF4-FFF2-40B4-BE49-F238E27FC236}">
                <a16:creationId xmlns:a16="http://schemas.microsoft.com/office/drawing/2014/main" id="{3074964F-32B9-4519-9F98-6BDCA60B8D3A}"/>
              </a:ext>
            </a:extLst>
          </p:cNvPr>
          <p:cNvSpPr txBox="1">
            <a:spLocks/>
          </p:cNvSpPr>
          <p:nvPr/>
        </p:nvSpPr>
        <p:spPr>
          <a:xfrm>
            <a:off x="3035190" y="5275817"/>
            <a:ext cx="3073620" cy="103097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solidFill>
                  <a:srgbClr val="003263"/>
                </a:solidFill>
              </a:rPr>
              <a:t>Toucan crossing</a:t>
            </a:r>
          </a:p>
        </p:txBody>
      </p:sp>
      <p:pic>
        <p:nvPicPr>
          <p:cNvPr id="9" name="Picture 8" descr="Image shows a cyclist crossing over a toucan crossing as the green man is lit.">
            <a:extLst>
              <a:ext uri="{FF2B5EF4-FFF2-40B4-BE49-F238E27FC236}">
                <a16:creationId xmlns:a16="http://schemas.microsoft.com/office/drawing/2014/main" id="{4FA81FC1-A124-4939-9CAE-C3EDCF351067}"/>
              </a:ext>
            </a:extLst>
          </p:cNvPr>
          <p:cNvPicPr>
            <a:picLocks noChangeAspect="1"/>
          </p:cNvPicPr>
          <p:nvPr/>
        </p:nvPicPr>
        <p:blipFill>
          <a:blip r:embed="rId4"/>
          <a:stretch>
            <a:fillRect/>
          </a:stretch>
        </p:blipFill>
        <p:spPr>
          <a:xfrm>
            <a:off x="-1" y="1600103"/>
            <a:ext cx="4496549" cy="3372412"/>
          </a:xfrm>
          <a:prstGeom prst="rect">
            <a:avLst/>
          </a:prstGeom>
        </p:spPr>
      </p:pic>
      <p:pic>
        <p:nvPicPr>
          <p:cNvPr id="14" name="Picture 13" descr="Image shows a Toucan crossing from a distance with no cars or pedestrians.">
            <a:extLst>
              <a:ext uri="{FF2B5EF4-FFF2-40B4-BE49-F238E27FC236}">
                <a16:creationId xmlns:a16="http://schemas.microsoft.com/office/drawing/2014/main" id="{DD128411-B5E1-4A25-8AEF-32F58A2CA627}"/>
              </a:ext>
            </a:extLst>
          </p:cNvPr>
          <p:cNvPicPr>
            <a:picLocks noChangeAspect="1"/>
          </p:cNvPicPr>
          <p:nvPr/>
        </p:nvPicPr>
        <p:blipFill>
          <a:blip r:embed="rId5"/>
          <a:stretch>
            <a:fillRect/>
          </a:stretch>
        </p:blipFill>
        <p:spPr>
          <a:xfrm>
            <a:off x="4647450" y="1600103"/>
            <a:ext cx="4496549" cy="3372412"/>
          </a:xfrm>
          <a:prstGeom prst="rect">
            <a:avLst/>
          </a:prstGeom>
        </p:spPr>
      </p:pic>
    </p:spTree>
    <p:extLst>
      <p:ext uri="{BB962C8B-B14F-4D97-AF65-F5344CB8AC3E}">
        <p14:creationId xmlns:p14="http://schemas.microsoft.com/office/powerpoint/2010/main" val="11436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sp>
        <p:nvSpPr>
          <p:cNvPr id="12" name="Subtitle 2">
            <a:extLst>
              <a:ext uri="{FF2B5EF4-FFF2-40B4-BE49-F238E27FC236}">
                <a16:creationId xmlns:a16="http://schemas.microsoft.com/office/drawing/2014/main" id="{F0CDB51E-3DBD-4DF9-BEEC-00FC880E1FB7}"/>
              </a:ext>
            </a:extLst>
          </p:cNvPr>
          <p:cNvSpPr>
            <a:spLocks noGrp="1"/>
          </p:cNvSpPr>
          <p:nvPr>
            <p:ph type="subTitle" idx="1"/>
          </p:nvPr>
        </p:nvSpPr>
        <p:spPr>
          <a:xfrm>
            <a:off x="3470732" y="5941450"/>
            <a:ext cx="2202534" cy="1030971"/>
          </a:xfrm>
        </p:spPr>
        <p:txBody>
          <a:bodyPr>
            <a:noAutofit/>
          </a:bodyPr>
          <a:lstStyle/>
          <a:p>
            <a:r>
              <a:rPr lang="en-US" sz="2800" dirty="0">
                <a:solidFill>
                  <a:srgbClr val="003263"/>
                </a:solidFill>
              </a:rPr>
              <a:t>Traffic island</a:t>
            </a:r>
          </a:p>
        </p:txBody>
      </p:sp>
      <p:pic>
        <p:nvPicPr>
          <p:cNvPr id="5" name="Picture 4" descr="Image shows a traffic island with a car in the distance.">
            <a:extLst>
              <a:ext uri="{FF2B5EF4-FFF2-40B4-BE49-F238E27FC236}">
                <a16:creationId xmlns:a16="http://schemas.microsoft.com/office/drawing/2014/main" id="{AA6C7BC1-961E-417A-B274-C5B3194E76F0}"/>
              </a:ext>
            </a:extLst>
          </p:cNvPr>
          <p:cNvPicPr>
            <a:picLocks noChangeAspect="1"/>
          </p:cNvPicPr>
          <p:nvPr/>
        </p:nvPicPr>
        <p:blipFill>
          <a:blip r:embed="rId4"/>
          <a:stretch>
            <a:fillRect/>
          </a:stretch>
        </p:blipFill>
        <p:spPr>
          <a:xfrm>
            <a:off x="1594597" y="1361085"/>
            <a:ext cx="5954805" cy="4466104"/>
          </a:xfrm>
          <a:prstGeom prst="rect">
            <a:avLst/>
          </a:prstGeom>
        </p:spPr>
      </p:pic>
    </p:spTree>
    <p:extLst>
      <p:ext uri="{BB962C8B-B14F-4D97-AF65-F5344CB8AC3E}">
        <p14:creationId xmlns:p14="http://schemas.microsoft.com/office/powerpoint/2010/main" val="278069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sp>
        <p:nvSpPr>
          <p:cNvPr id="12" name="Subtitle 2">
            <a:extLst>
              <a:ext uri="{FF2B5EF4-FFF2-40B4-BE49-F238E27FC236}">
                <a16:creationId xmlns:a16="http://schemas.microsoft.com/office/drawing/2014/main" id="{F0CDB51E-3DBD-4DF9-BEEC-00FC880E1FB7}"/>
              </a:ext>
            </a:extLst>
          </p:cNvPr>
          <p:cNvSpPr>
            <a:spLocks noGrp="1"/>
          </p:cNvSpPr>
          <p:nvPr>
            <p:ph type="subTitle" idx="1"/>
          </p:nvPr>
        </p:nvSpPr>
        <p:spPr>
          <a:xfrm>
            <a:off x="2943750" y="5790170"/>
            <a:ext cx="3240481" cy="794384"/>
          </a:xfrm>
        </p:spPr>
        <p:txBody>
          <a:bodyPr>
            <a:noAutofit/>
          </a:bodyPr>
          <a:lstStyle/>
          <a:p>
            <a:r>
              <a:rPr lang="en-US" sz="2800" dirty="0">
                <a:solidFill>
                  <a:srgbClr val="003263"/>
                </a:solidFill>
              </a:rPr>
              <a:t>Zebra crossing</a:t>
            </a:r>
          </a:p>
        </p:txBody>
      </p:sp>
      <p:pic>
        <p:nvPicPr>
          <p:cNvPr id="5" name="Picture 4" descr="Image shows a Zebra crossing from a distance. There are no cars or traffic in the image but the black and white road markings and Belisha beacons are shown.">
            <a:extLst>
              <a:ext uri="{FF2B5EF4-FFF2-40B4-BE49-F238E27FC236}">
                <a16:creationId xmlns:a16="http://schemas.microsoft.com/office/drawing/2014/main" id="{198B8CCF-04AF-4222-A02E-92EF7A82E519}"/>
              </a:ext>
            </a:extLst>
          </p:cNvPr>
          <p:cNvPicPr>
            <a:picLocks noChangeAspect="1"/>
          </p:cNvPicPr>
          <p:nvPr/>
        </p:nvPicPr>
        <p:blipFill rotWithShape="1">
          <a:blip r:embed="rId4"/>
          <a:srcRect t="12882" b="22668"/>
          <a:stretch/>
        </p:blipFill>
        <p:spPr>
          <a:xfrm>
            <a:off x="787900" y="1379324"/>
            <a:ext cx="7568199" cy="4283229"/>
          </a:xfrm>
          <a:prstGeom prst="rect">
            <a:avLst/>
          </a:prstGeom>
        </p:spPr>
      </p:pic>
    </p:spTree>
    <p:extLst>
      <p:ext uri="{BB962C8B-B14F-4D97-AF65-F5344CB8AC3E}">
        <p14:creationId xmlns:p14="http://schemas.microsoft.com/office/powerpoint/2010/main" val="2703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4"/>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Other countries</a:t>
            </a:r>
          </a:p>
        </p:txBody>
      </p:sp>
      <p:pic>
        <p:nvPicPr>
          <p:cNvPr id="4" name="Picture 3" descr="Image shows cars in a foreign country driving on the opposite side of the road - driving on the right hand side.">
            <a:extLst>
              <a:ext uri="{FF2B5EF4-FFF2-40B4-BE49-F238E27FC236}">
                <a16:creationId xmlns:a16="http://schemas.microsoft.com/office/drawing/2014/main" id="{C3D41C61-704F-41C2-BBBE-A634EF3BDD7A}"/>
              </a:ext>
            </a:extLst>
          </p:cNvPr>
          <p:cNvPicPr>
            <a:picLocks noChangeAspect="1"/>
          </p:cNvPicPr>
          <p:nvPr/>
        </p:nvPicPr>
        <p:blipFill>
          <a:blip r:embed="rId4"/>
          <a:stretch>
            <a:fillRect/>
          </a:stretch>
        </p:blipFill>
        <p:spPr>
          <a:xfrm>
            <a:off x="812131" y="1334001"/>
            <a:ext cx="7519737" cy="4699836"/>
          </a:xfrm>
          <a:prstGeom prst="rect">
            <a:avLst/>
          </a:prstGeom>
        </p:spPr>
      </p:pic>
    </p:spTree>
    <p:extLst>
      <p:ext uri="{BB962C8B-B14F-4D97-AF65-F5344CB8AC3E}">
        <p14:creationId xmlns:p14="http://schemas.microsoft.com/office/powerpoint/2010/main" val="15706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Think Guidelines colours">
      <a:dk1>
        <a:srgbClr val="000000"/>
      </a:dk1>
      <a:lt1>
        <a:sysClr val="window" lastClr="FFFFFF"/>
      </a:lt1>
      <a:dk2>
        <a:srgbClr val="1F497D"/>
      </a:dk2>
      <a:lt2>
        <a:srgbClr val="EEECE1"/>
      </a:lt2>
      <a:accent1>
        <a:srgbClr val="003263"/>
      </a:accent1>
      <a:accent2>
        <a:srgbClr val="295FAA"/>
      </a:accent2>
      <a:accent3>
        <a:srgbClr val="00BCE2"/>
      </a:accent3>
      <a:accent4>
        <a:srgbClr val="A9CD34"/>
      </a:accent4>
      <a:accent5>
        <a:srgbClr val="FFFF1C"/>
      </a:accent5>
      <a:accent6>
        <a:srgbClr val="F38B3C"/>
      </a:accent6>
      <a:hlink>
        <a:srgbClr val="E52E3B"/>
      </a:hlink>
      <a:folHlink>
        <a:srgbClr val="E942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859</Words>
  <Application>Microsoft Office PowerPoint</Application>
  <PresentationFormat>On-screen Show (4:3)</PresentationFormat>
  <Paragraphs>79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Bold</vt:lpstr>
      <vt:lpstr>Calibri</vt:lpstr>
      <vt:lpstr>Office Theme</vt:lpstr>
      <vt:lpstr>Roads away from home</vt:lpstr>
      <vt:lpstr>Level crossings</vt:lpstr>
      <vt:lpstr>Rural roads</vt:lpstr>
      <vt:lpstr>Footbridges &amp; subways</vt:lpstr>
      <vt:lpstr>Safer places to cross</vt:lpstr>
      <vt:lpstr>Safer places to cross</vt:lpstr>
      <vt:lpstr>Safer places to cross</vt:lpstr>
      <vt:lpstr>Safer places to cross</vt:lpstr>
      <vt:lpstr>Other countries</vt:lpstr>
      <vt:lpstr>Stop</vt:lpstr>
    </vt:vector>
  </TitlesOfParts>
  <Company>us2design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Kennedy</dc:creator>
  <cp:lastModifiedBy>Anne-Marie Hull</cp:lastModifiedBy>
  <cp:revision>48</cp:revision>
  <dcterms:created xsi:type="dcterms:W3CDTF">2017-10-12T10:40:14Z</dcterms:created>
  <dcterms:modified xsi:type="dcterms:W3CDTF">2020-04-16T13:26:13Z</dcterms:modified>
</cp:coreProperties>
</file>